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fntdata" ContentType="application/x-fontdata"/>
  <Default Extension="png" ContentType="image/png"/>
  <Default Extension="gif" ContentType="image/gif"/>
  <Default Extension="m4v" ContentType="video/mp4"/>
  <Default Extension="mp4" ContentType="video/mp4"/>
  <Default Extension="svg" ContentType="image/svg+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charts/chart1.xml" ContentType="application/vnd.openxmlformats-officedocument.drawingml.chart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charts/chart2.xml" ContentType="application/vnd.openxmlformats-officedocument.drawingml.chart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charts/chart3.xml" ContentType="application/vnd.openxmlformats-officedocument.drawingml.chart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9144000" cy="5143500"/>
  <p:notesSz cx="5143500" cy="9144000"/>
  <p:embeddedFontLst>
    <p:embeddedFont>
      <p:font typeface="Fira Sans"/>
      <p:boldItalic r:id="rId37"/>
      <p:regular r:id="rId38"/>
      <p:italic r:id="rId39"/>
      <p:bold r:id="rId40"/>
    </p:embeddedFont>
    <p:embeddedFont>
      <p:font typeface="Fira Code"/>
      <p:regular r:id="rId41"/>
      <p:bold r:id="rId42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37" Type="http://schemas.openxmlformats.org/officeDocument/2006/relationships/font" Target="fonts/FiraSans-boldItalic.fntdata"/><Relationship Id="rId38" Type="http://schemas.openxmlformats.org/officeDocument/2006/relationships/font" Target="fonts/FiraSans-regular.fntdata"/><Relationship Id="rId39" Type="http://schemas.openxmlformats.org/officeDocument/2006/relationships/font" Target="fonts/FiraSans-italic.fntdata"/><Relationship Id="rId40" Type="http://schemas.openxmlformats.org/officeDocument/2006/relationships/font" Target="fonts/FiraSans-bold.fntdata"/><Relationship Id="rId41" Type="http://schemas.openxmlformats.org/officeDocument/2006/relationships/font" Target="fonts/FiraCode-regular.fntdata"/><Relationship Id="rId42" Type="http://schemas.openxmlformats.org/officeDocument/2006/relationships/font" Target="fonts/FiraCode-bold.fntdata"/></Relationships>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1"/>
  <c:chart>
    <c:autoTitleDeleted val="1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/>
                </c:pt>
              </c:strCache>
            </c:strRef>
          </c:tx>
          <c:spPr>
            <a:solidFill>
              <a:srgbClr val="9B81BC"/>
            </a:solidFill>
            <a:ln w="19050" cap="flat">
              <a:solidFill>
                <a:srgbClr val="9B81BC"/>
              </a:solidFill>
              <a:prstDash val="solid"/>
              <a:round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750" u="none">
                    <a:solidFill>
                      <a:srgbClr val="FFFFFF"/>
                    </a:solidFill>
                    <a:latin typeface="Fira Code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9B81BC"/>
              </a:solidFill>
              <a:ln w="9525" cap="flat">
                <a:solidFill>
                  <a:srgbClr val="9B81BC"/>
                </a:solidFill>
                <a:prstDash val="solid"/>
                <a:round/>
              </a:ln>
              <a:effectLst/>
            </c:spPr>
          </c:marker>
          <c:cat>
            <c:multiLvlStrRef>
              <c:f>Sheet1!$A$2:$A$9</c:f>
              <c:multiLvlStrCache>
                <c:ptCount val="8"/>
                <c:lvl>
                  <c:pt idx="0">
                    <c:v>A</c:v>
                  </c:pt>
                  <c:pt idx="1">
                    <c:v>B</c:v>
                  </c:pt>
                  <c:pt idx="2">
                    <c:v>C</c:v>
                  </c:pt>
                  <c:pt idx="3">
                    <c:v>D</c:v>
                  </c:pt>
                  <c:pt idx="4">
                    <c:v>E</c:v>
                  </c:pt>
                  <c:pt idx="5">
                    <c:v>F</c:v>
                  </c:pt>
                  <c:pt idx="6">
                    <c:v>G</c:v>
                  </c:pt>
                  <c:pt idx="7">
                    <c:v>H</c:v>
                  </c:pt>
                </c:lvl>
              </c:multiLvlStrCache>
            </c:multiLvl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80</c:v>
                </c:pt>
                <c:pt idx="1">
                  <c:v>74</c:v>
                </c:pt>
                <c:pt idx="2">
                  <c:v>98</c:v>
                </c:pt>
                <c:pt idx="3">
                  <c:v>59</c:v>
                </c:pt>
                <c:pt idx="4">
                  <c:v>53</c:v>
                </c:pt>
                <c:pt idx="5">
                  <c:v>81</c:v>
                </c:pt>
                <c:pt idx="6">
                  <c:v>64</c:v>
                </c:pt>
                <c:pt idx="7">
                  <c:v>101</c:v>
                </c:pt>
              </c:numCache>
            </c:numRef>
          </c:val>
          <c:smooth val="1"/>
        </c:ser>
        <c:dLbls>
          <c:numFmt formatCode="#,##0" sourceLinked="0"/>
          <c:txPr>
            <a:bodyPr/>
            <a:lstStyle/>
            <a:p>
              <a:pPr>
                <a:defRPr b="0" i="0" strike="noStrike" sz="750" u="none">
                  <a:solidFill>
                    <a:srgbClr val="FFFFFF"/>
                  </a:solidFill>
                  <a:latin typeface="Fira Code"/>
                </a:defRPr>
              </a:pPr>
            </a:p>
          </c:txPr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ln w="6350" cap="flat">
            <a:solidFill>
              <a:srgbClr val="9297A8"/>
            </a:solidFill>
            <a:prstDash val="solid"/>
            <a:round/>
          </a:ln>
        </c:spPr>
        <c:txPr>
          <a:bodyPr/>
          <a:lstStyle/>
          <a:p>
            <a:pPr>
              <a:defRPr sz="750" b="0" i="0" u="none" strike="noStrike">
                <a:solidFill>
                  <a:srgbClr val="9297A8"/>
                </a:solidFill>
                <a:latin typeface="Fira Code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6350" cap="flat">
              <a:solidFill>
                <a:srgbClr val="e1e3e7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6350" cap="flat">
            <a:solidFill>
              <a:srgbClr val="9297A8"/>
            </a:solidFill>
            <a:prstDash val="solid"/>
            <a:round/>
          </a:ln>
        </c:spPr>
        <c:txPr>
          <a:bodyPr/>
          <a:lstStyle/>
          <a:p>
            <a:pPr>
              <a:defRPr sz="750" b="0" i="0" u="none" strike="noStrike">
                <a:solidFill>
                  <a:srgbClr val="9297A8"/>
                </a:solidFill>
                <a:latin typeface="Fira Code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solidFill>
          <a:srgbClr val="000000"/>
        </a:solidFill>
        <a:ln>
          <a:noFill/>
        </a:ln>
        <a:effectLst/>
      </c:spPr>
    </c:plotArea>
    <c:plotVisOnly val="1"/>
    <c:dispBlanksAs val="span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1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/>
                </c:pt>
              </c:strCache>
            </c:strRef>
          </c:tx>
          <c:spPr>
            <a:solidFill>
              <a:srgbClr val="9B81BC"/>
            </a:solidFill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750" u="none">
                    <a:solidFill>
                      <a:srgbClr val="FFFFFF"/>
                    </a:solidFill>
                    <a:latin typeface="Fira Code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dPt>
            <c:idx val="0"/>
            <c:invertIfNegative val="0"/>
            <c:bubble3D val="0"/>
            <c:spPr>
              <a:solidFill>
                <a:srgbClr val="9b81bc"/>
              </a:solidFill>
              <a:effectLst/>
            </c:spPr>
          </c:dPt>
          <c:dPt>
            <c:idx val="1"/>
            <c:invertIfNegative val="0"/>
            <c:bubble3D val="0"/>
            <c:spPr>
              <a:solidFill>
                <a:srgbClr val="886ab0"/>
              </a:solidFill>
              <a:effectLst/>
            </c:spPr>
          </c:dPt>
          <c:dPt>
            <c:idx val="2"/>
            <c:invertIfNegative val="0"/>
            <c:bubble3D val="0"/>
            <c:spPr>
              <a:solidFill>
                <a:srgbClr val="7655a0"/>
              </a:solidFill>
              <a:effectLst/>
            </c:spPr>
          </c:dPt>
          <c:dPt>
            <c:idx val="3"/>
            <c:invertIfNegative val="0"/>
            <c:bubble3D val="0"/>
            <c:spPr>
              <a:solidFill>
                <a:srgbClr val="654989"/>
              </a:solidFill>
              <a:effectLst/>
            </c:spPr>
          </c:dPt>
          <c:cat>
            <c:multiLvlStrRef>
              <c:f>Sheet1!$A$2:$A$5</c:f>
              <c:multiLvlStrCache>
                <c:ptCount val="4"/>
                <c:lvl>
                  <c:pt idx="0">
                    <c:v>Q1</c:v>
                  </c:pt>
                  <c:pt idx="1">
                    <c:v>Q2</c:v>
                  </c:pt>
                  <c:pt idx="2">
                    <c:v>Q3</c:v>
                  </c:pt>
                  <c:pt idx="3">
                    <c:v>Q4</c:v>
                  </c:pt>
                </c:lvl>
              </c:multiLvlStrCache>
            </c:multiLvl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300</c:v>
                </c:pt>
                <c:pt idx="1">
                  <c:v>800</c:v>
                </c:pt>
                <c:pt idx="2">
                  <c:v>2500</c:v>
                </c:pt>
                <c:pt idx="3">
                  <c:v>5000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750" u="none">
                  <a:solidFill>
                    <a:srgbClr val="FFFFFF"/>
                  </a:solidFill>
                  <a:latin typeface="Fira Code"/>
                </a:defRPr>
              </a:pPr>
            </a:p>
          </c:txPr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ln w="6350" cap="flat">
            <a:solidFill>
              <a:srgbClr val="9297A8"/>
            </a:solidFill>
            <a:prstDash val="solid"/>
            <a:round/>
          </a:ln>
        </c:spPr>
        <c:txPr>
          <a:bodyPr/>
          <a:lstStyle/>
          <a:p>
            <a:pPr>
              <a:defRPr sz="750" b="0" i="0" u="none" strike="noStrike">
                <a:solidFill>
                  <a:srgbClr val="9297A8"/>
                </a:solidFill>
                <a:latin typeface="Fira Code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6350" cap="flat">
              <a:solidFill>
                <a:srgbClr val="e1e3e7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6350" cap="flat">
            <a:solidFill>
              <a:srgbClr val="9297A8"/>
            </a:solidFill>
            <a:prstDash val="solid"/>
            <a:round/>
          </a:ln>
        </c:spPr>
        <c:txPr>
          <a:bodyPr/>
          <a:lstStyle/>
          <a:p>
            <a:pPr>
              <a:defRPr sz="750" b="0" i="0" u="none" strike="noStrike">
                <a:solidFill>
                  <a:srgbClr val="9297A8"/>
                </a:solidFill>
                <a:latin typeface="Fira Code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solidFill>
          <a:srgbClr val="000000"/>
        </a:solidFill>
        <a:ln>
          <a:noFill/>
        </a:ln>
        <a:effectLst/>
      </c:spPr>
    </c:plotArea>
    <c:plotVisOnly val="1"/>
    <c:dispBlanksAs val="span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1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/>
                </c:pt>
              </c:strCache>
            </c:strRef>
          </c:tx>
          <c:spPr>
            <a:solidFill>
              <a:schemeClr val="accent1"/>
            </a:solidFill>
            <a:ln w="9525" cap="flat">
              <a:solidFill>
                <a:srgbClr val="F9F9F9"/>
              </a:solidFill>
              <a:prstDash val="solid"/>
              <a:round/>
            </a:ln>
            <a:effectLst/>
          </c:spPr>
          <c:dPt>
            <c:idx val="0"/>
            <c:bubble3D val="0"/>
            <c:spPr>
              <a:solidFill>
                <a:srgbClr val="9B81BC"/>
              </a:solidFill>
              <a:effectLst/>
            </c:spPr>
          </c:dPt>
          <c:dPt>
            <c:idx val="1"/>
            <c:bubble3D val="0"/>
            <c:spPr>
              <a:solidFill>
                <a:srgbClr val="8666AE"/>
              </a:solidFill>
              <a:effectLst/>
            </c:spPr>
          </c:dPt>
          <c:dLbls>
            <c:dLbl>
              <c:idx val="0"/>
              <c:numFmt formatCode="General" sourceLinked="0"/>
              <c:spPr/>
              <c:txPr>
                <a:bodyPr/>
                <a:lstStyle/>
                <a:p>
                  <a:pPr>
                    <a:defRPr sz="1050" b="0" i="0" u="none" strike="noStrike">
                      <a:solidFill>
                        <a:srgbClr val="FFFFFF"/>
                      </a:solidFill>
                      <a:latin typeface="Fira Code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numFmt formatCode="General" sourceLinked="0"/>
              <c:spPr/>
              <c:txPr>
                <a:bodyPr/>
                <a:lstStyle/>
                <a:p>
                  <a:pPr>
                    <a:defRPr sz="1050" b="0" i="0" u="none" strike="noStrike">
                      <a:solidFill>
                        <a:srgbClr val="FFFFFF"/>
                      </a:solidFill>
                      <a:latin typeface="Fira Code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General" sourceLinked="0"/>
            <c:txPr>
              <a:bodyPr/>
              <a:lstStyle/>
              <a:p>
                <a:pPr>
                  <a:defRPr sz="1800" b="0" i="0" u="none" strike="noStrik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0"/>
          </c:dLbls>
          <c:cat>
            <c:strRef>
              <c:f>Sheet1!$A$2:$A$3</c:f>
              <c:strCache>
                <c:ptCount val="2"/>
                <c:pt idx="0">
                  <c:v>One thing</c:v>
                </c:pt>
                <c:pt idx="1">
                  <c:v>Another thing</c:v>
                </c:pt>
              </c:strCache>
            </c:strRef>
          </c:cat>
          <c:val>
            <c:numRef>
              <c:f>Sheet1!$B$2:$B$3</c:f>
              <c:numCache>
                <c:ptCount val="2"/>
                <c:pt idx="0">
                  <c:v>23</c:v>
                </c:pt>
                <c:pt idx="1">
                  <c:v>41</c:v>
                </c:pt>
              </c:numCache>
            </c:numRef>
          </c:val>
        </c:ser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txPr>
        <a:bodyPr/>
        <a:lstStyle/>
        <a:p>
          <a:pPr>
            <a:defRPr sz="1200">
              <a:solidFill>
                <a:srgbClr val="FFFFFF"/>
              </a:solidFill>
              <a:latin typeface="Fira Code"/>
              <a:cs typeface="Fira Code"/>
            </a:defRPr>
          </a:pPr>
          <a:endParaRPr lang="en-US"/>
        </a:p>
      </c:txPr>
    </c:legend>
    <c:plotVisOnly val="1"/>
    <c:dispBlanksAs val="span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cb5362f4-361a-4b1d-814b-c3102a1c2628&amp;utm_term=PDF-PPTX-lastslide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cb5362f4-361a-4b1d-814b-c3102a1c2628&amp;utm_term=PDF-PPTX-lastslide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cb5362f4-361a-4b1d-814b-c3102a1c2628&amp;utm_term=PDF-PPTX-lastslide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hyperlink" Target="https://pitch.com?utm_medium=product-presentation&amp;utm_source=powerpoint-export&amp;utm_campaign=bottom_bar_cta&amp;utm_content=cb5362f4-361a-4b1d-814b-c3102a1c2628&amp;utm_term=PDF-PPTX-lastslide" TargetMode="External"/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hyperlink" Target="https://pitch.com?utm_medium=product-presentation&amp;utm_source=powerpoint-export&amp;utm_campaign=bottom_bar_cta&amp;utm_content=cb5362f4-361a-4b1d-814b-c3102a1c2628&amp;utm_term=PDF-PPTX-lastslide" TargetMode="External"/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hyperlink" Target="https://pitch.com?utm_medium=product-presentation&amp;utm_source=powerpoint-export&amp;utm_campaign=bottom_bar_cta&amp;utm_content=cb5362f4-361a-4b1d-814b-c3102a1c2628&amp;utm_term=PDF-PPTX-lastslide" TargetMode="External"/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image" Target="../media/image-14-6.sv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cb5362f4-361a-4b1d-814b-c3102a1c2628&amp;utm_term=PDF-PPTX-lastslide" TargetMode="External"/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cb5362f4-361a-4b1d-814b-c3102a1c2628&amp;utm_term=PDF-PPTX-lastslide" TargetMode="External"/><Relationship Id="rId1" Type="http://schemas.openxmlformats.org/officeDocument/2006/relationships/image" Target="../media/image-16-1.png"/><Relationship Id="rId2" Type="http://schemas.openxmlformats.org/officeDocument/2006/relationships/image" Target="../media/image-16-2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hyperlink" Target="https://pitch.com?utm_medium=product-presentation&amp;utm_source=powerpoint-export&amp;utm_campaign=bottom_bar_cta&amp;utm_content=cb5362f4-361a-4b1d-814b-c3102a1c2628&amp;utm_term=PDF-PPTX-lastslide" TargetMode="External"/><Relationship Id="rId1" Target="https://player.vimeo.com/video/233583306" TargetMode="External" Type="http://schemas.openxmlformats.org/officeDocument/2006/relationships/video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4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cb5362f4-361a-4b1d-814b-c3102a1c2628&amp;utm_term=PDF-PPTX-lastslide" TargetMode="External"/><Relationship Id="rId1" Type="http://schemas.openxmlformats.org/officeDocument/2006/relationships/image" Target="../media/image-18-1.png"/><Relationship Id="rId2" Type="http://schemas.openxmlformats.org/officeDocument/2006/relationships/image" Target="../media/image-18-2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cb5362f4-361a-4b1d-814b-c3102a1c2628&amp;utm_term=PDF-PPTX-lastslide" TargetMode="External"/><Relationship Id="rId1" Type="http://schemas.openxmlformats.org/officeDocument/2006/relationships/image" Target="../media/image-19-1.png"/><Relationship Id="rId2" Type="http://schemas.openxmlformats.org/officeDocument/2006/relationships/image" Target="../media/image-19-2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cb5362f4-361a-4b1d-814b-c3102a1c2628&amp;utm_term=PDF-PPTX-lastslide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cb5362f4-361a-4b1d-814b-c3102a1c2628&amp;utm_term=PDF-PPTX-lastslide" TargetMode="External"/><Relationship Id="rId1" Type="http://schemas.openxmlformats.org/officeDocument/2006/relationships/image" Target="../media/image-20-1.png"/><Relationship Id="rId2" Type="http://schemas.openxmlformats.org/officeDocument/2006/relationships/image" Target="../media/image-20-2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cb5362f4-361a-4b1d-814b-c3102a1c2628&amp;utm_term=PDF-PPTX-lastslide" TargetMode="External"/><Relationship Id="rId1" Type="http://schemas.openxmlformats.org/officeDocument/2006/relationships/chart" Target="/ppt/charts/chart1.xml"/><Relationship Id="rId2" Type="http://schemas.openxmlformats.org/officeDocument/2006/relationships/image" Target="../media/image-21-1.png"/><Relationship Id="rId3" Type="http://schemas.openxmlformats.org/officeDocument/2006/relationships/image" Target="../media/image-21-2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cb5362f4-361a-4b1d-814b-c3102a1c2628&amp;utm_term=PDF-PPTX-lastslide" TargetMode="External"/><Relationship Id="rId1" Type="http://schemas.openxmlformats.org/officeDocument/2006/relationships/chart" Target="/ppt/charts/chart2.xml"/><Relationship Id="rId2" Type="http://schemas.openxmlformats.org/officeDocument/2006/relationships/image" Target="../media/image-22-1.png"/><Relationship Id="rId3" Type="http://schemas.openxmlformats.org/officeDocument/2006/relationships/image" Target="../media/image-22-2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cb5362f4-361a-4b1d-814b-c3102a1c2628&amp;utm_term=PDF-PPTX-lastslide" TargetMode="External"/><Relationship Id="rId1" Type="http://schemas.openxmlformats.org/officeDocument/2006/relationships/chart" Target="/ppt/charts/chart3.xml"/><Relationship Id="rId2" Type="http://schemas.openxmlformats.org/officeDocument/2006/relationships/image" Target="../media/image-23-1.png"/><Relationship Id="rId3" Type="http://schemas.openxmlformats.org/officeDocument/2006/relationships/image" Target="../media/image-23-2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cb5362f4-361a-4b1d-814b-c3102a1c2628&amp;utm_term=PDF-PPTX-lastslide" TargetMode="External"/><Relationship Id="rId1" Type="http://schemas.openxmlformats.org/officeDocument/2006/relationships/image" Target="../media/image-24-1.png"/><Relationship Id="rId2" Type="http://schemas.openxmlformats.org/officeDocument/2006/relationships/image" Target="../media/image-24-2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cb5362f4-361a-4b1d-814b-c3102a1c2628&amp;utm_term=PDF-PPTX-lastslide" TargetMode="External"/><Relationship Id="rId1" Type="http://schemas.openxmlformats.org/officeDocument/2006/relationships/image" Target="../media/image-25-1.png"/><Relationship Id="rId2" Type="http://schemas.openxmlformats.org/officeDocument/2006/relationships/image" Target="../media/image-25-2.png"/><Relationship Id="rId3" Type="http://schemas.openxmlformats.org/officeDocument/2006/relationships/image" Target="../media/image-25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cb5362f4-361a-4b1d-814b-c3102a1c2628&amp;utm_term=PDF-PPTX-lastslide" TargetMode="External"/><Relationship Id="rId1" Type="http://schemas.openxmlformats.org/officeDocument/2006/relationships/image" Target="../media/image-26-1.png"/><Relationship Id="rId2" Type="http://schemas.openxmlformats.org/officeDocument/2006/relationships/image" Target="../media/image-26-2.png"/><Relationship Id="rId3" Type="http://schemas.openxmlformats.org/officeDocument/2006/relationships/image" Target="../media/image-26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hyperlink" Target="https://pitch.com?utm_medium=product-presentation&amp;utm_source=powerpoint-export&amp;utm_campaign=bottom_bar_cta&amp;utm_content=cb5362f4-361a-4b1d-814b-c3102a1c2628&amp;utm_term=PDF-PPTX-lastslide" TargetMode="External"/><Relationship Id="rId1" Type="http://schemas.openxmlformats.org/officeDocument/2006/relationships/image" Target="../media/image-27-1.png"/><Relationship Id="rId2" Type="http://schemas.openxmlformats.org/officeDocument/2006/relationships/image" Target="../media/image-27-2.png"/><Relationship Id="rId3" Type="http://schemas.openxmlformats.org/officeDocument/2006/relationships/image" Target="../media/image-27-3.png"/><Relationship Id="rId4" Type="http://schemas.openxmlformats.org/officeDocument/2006/relationships/image" Target="../media/image-27-4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hyperlink" Target="https://pitch.com?utm_medium=product-presentation&amp;utm_source=powerpoint-export&amp;utm_campaign=bottom_bar_cta&amp;utm_content=cb5362f4-361a-4b1d-814b-c3102a1c2628&amp;utm_term=PDF-PPTX-lastslide" TargetMode="External"/><Relationship Id="rId1" Type="http://schemas.openxmlformats.org/officeDocument/2006/relationships/image" Target="../media/image-28-1.png"/><Relationship Id="rId2" Type="http://schemas.openxmlformats.org/officeDocument/2006/relationships/image" Target="../media/image-28-2.png"/><Relationship Id="rId3" Type="http://schemas.openxmlformats.org/officeDocument/2006/relationships/image" Target="../media/image-28-3.png"/><Relationship Id="rId4" Type="http://schemas.openxmlformats.org/officeDocument/2006/relationships/image" Target="../media/image-28-4.png"/><Relationship Id="rId5" Type="http://schemas.openxmlformats.org/officeDocument/2006/relationships/image" Target="../media/image-28-5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hyperlink" Target="https://pitch.com?utm_medium=product-presentation&amp;utm_source=powerpoint-export&amp;utm_campaign=bottom_bar_cta&amp;utm_content=cb5362f4-361a-4b1d-814b-c3102a1c2628&amp;utm_term=PDF-PPTX-lastslide" TargetMode="External"/><Relationship Id="rId1" Type="http://schemas.openxmlformats.org/officeDocument/2006/relationships/image" Target="../media/image-29-1.png"/><Relationship Id="rId2" Type="http://schemas.openxmlformats.org/officeDocument/2006/relationships/image" Target="../media/image-29-2.png"/><Relationship Id="rId3" Type="http://schemas.openxmlformats.org/officeDocument/2006/relationships/image" Target="../media/image-29-3.png"/><Relationship Id="rId4" Type="http://schemas.openxmlformats.org/officeDocument/2006/relationships/image" Target="../media/image-29-4.png"/><Relationship Id="rId5" Type="http://schemas.openxmlformats.org/officeDocument/2006/relationships/image" Target="../media/image-29-5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cb5362f4-361a-4b1d-814b-c3102a1c2628&amp;utm_term=PDF-PPTX-lastslide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/?utm_medium=product-presentation&amp;utm_source=powerpoint-export&amp;utm_campaign=last_slide&amp;utm_content=" TargetMode="External"/><Relationship Id="rId1" Type="http://schemas.openxmlformats.org/officeDocument/2006/relationships/image" Target="../media/image-30-1.png"/><Relationship Id="rId2" Type="http://schemas.openxmlformats.org/officeDocument/2006/relationships/image" Target="../media/image-30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cb5362f4-361a-4b1d-814b-c3102a1c2628&amp;utm_term=PDF-PPTX-lastslide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cb5362f4-361a-4b1d-814b-c3102a1c2628&amp;utm_term=PDF-PPTX-lastslide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cb5362f4-361a-4b1d-814b-c3102a1c2628&amp;utm_term=PDF-PPTX-lastslide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cb5362f4-361a-4b1d-814b-c3102a1c2628&amp;utm_term=PDF-PPTX-lastslide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hyperlink" Target="https://css-tricks.com/almanac/properties/f/font-family/" TargetMode="External"/><Relationship Id="rId4" Type="http://schemas.openxmlformats.org/officeDocument/2006/relationships/hyperlink" Target="https://pitch.com?utm_medium=product-presentation&amp;utm_source=powerpoint-export&amp;utm_campaign=bottom_bar_cta&amp;utm_content=cb5362f4-361a-4b1d-814b-c3102a1c2628&amp;utm_term=PDF-PPTX-lastslide" TargetMode="External"/><Relationship Id="rId2" Type="http://schemas.openxmlformats.org/officeDocument/2006/relationships/image" Target="../media/image-8-1.png"/><Relationship Id="rId3" Type="http://schemas.openxmlformats.org/officeDocument/2006/relationships/image" Target="../media/image-8-2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cb5362f4-361a-4b1d-814b-c3102a1c2628&amp;utm_term=PDF-PPTX-lastslide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E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522968e6-c827-4e25-90d5-ec9128be4545?pitch-bytes=39350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144946" y="2289336"/>
            <a:ext cx="685770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450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Insomnia 101</a:t>
            </a:r>
            <a:endParaRPr lang="en-US" sz="4500" dirty="0"/>
          </a:p>
        </p:txBody>
      </p:sp>
      <p:sp>
        <p:nvSpPr>
          <p:cNvPr id="5" name="Text 1"/>
          <p:cNvSpPr/>
          <p:nvPr/>
        </p:nvSpPr>
        <p:spPr>
          <a:xfrm>
            <a:off x="1143074" y="1808902"/>
            <a:ext cx="6857851" cy="21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</a:pPr>
            <a:r>
              <a:rPr lang="en-US" sz="1100" b="0" spc="240" kern="0" dirty="0">
                <a:solidFill>
                  <a:srgbClr val="A2C799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&lt;/&gt;</a:t>
            </a:r>
            <a:endParaRPr lang="en-US" sz="1050" dirty="0"/>
          </a:p>
        </p:txBody>
      </p:sp>
      <p:pic>
        <p:nvPicPr>
          <p:cNvPr id="6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E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308396" y="3295362"/>
            <a:ext cx="5357664" cy="10971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60"/>
              </a:lnSpc>
            </a:pPr>
            <a:r>
              <a:rPr lang="en-US" sz="12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is space for you to expand. Just start typing away. Write as much as you want (or as little, if you're channeling Hemingway). A little Lorem ipsum to get your creative juices flowing: Lorem ipsum dolor sit amet, consectetur adipiscing elit. Morbi rutrum consectetur dolor pulvinar pharetra.</a:t>
            </a:r>
            <a:endParaRPr lang="en-US" sz="1200" dirty="0"/>
          </a:p>
        </p:txBody>
      </p:sp>
      <p:sp>
        <p:nvSpPr>
          <p:cNvPr id="4" name="Text 1"/>
          <p:cNvSpPr/>
          <p:nvPr/>
        </p:nvSpPr>
        <p:spPr>
          <a:xfrm>
            <a:off x="476250" y="3295535"/>
            <a:ext cx="2476202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Make your point visually</a:t>
            </a:r>
            <a:endParaRPr lang="en-US" sz="2400" dirty="0"/>
          </a:p>
        </p:txBody>
      </p:sp>
      <p:pic>
        <p:nvPicPr>
          <p:cNvPr id="5" name="Image 0" descr="https://pitch-assets-ccb95893-de3f-4266-973c-20049231b248.s3.eu-west-1.amazonaws.com/009f9b66-16c9-49e1-b9fe-9de3b895a141?pitch-bytes=2809979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2809875"/>
          </a:xfrm>
          <a:prstGeom prst="rect">
            <a:avLst/>
          </a:prstGeom>
        </p:spPr>
      </p:pic>
      <p:pic>
        <p:nvPicPr>
          <p:cNvPr id="6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E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863" y="4621751"/>
            <a:ext cx="8191128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0" i="1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great photo deserves a great caption, don't you think?</a:t>
            </a:r>
            <a:endParaRPr lang="en-US" sz="975" dirty="0"/>
          </a:p>
        </p:txBody>
      </p:sp>
      <p:pic>
        <p:nvPicPr>
          <p:cNvPr id="4" name="Image 0" descr="https://images.unsplash.com/photo-1523329110005-297cf111f8de?ixlib=rb-1.2.1&amp;q=80&amp;fm=jpg&amp;crop=entropy&amp;cs=tinysrgb&amp;w=1080&amp;fit=max&amp;ixid=eyJhcHBfaWQiOjIxMjIyfQ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-1497" y="-1236"/>
            <a:ext cx="9144000" cy="4357897"/>
          </a:xfrm>
          <a:prstGeom prst="rect">
            <a:avLst/>
          </a:prstGeom>
        </p:spPr>
      </p:pic>
      <p:pic>
        <p:nvPicPr>
          <p:cNvPr id="5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E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654" y="476567"/>
            <a:ext cx="8191202" cy="21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</a:pPr>
            <a:r>
              <a:rPr lang="en-US" sz="1100" b="0" spc="240" kern="0" dirty="0">
                <a:solidFill>
                  <a:srgbClr val="9B81BC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DESCRIBE WHAT THIS SLIDE IS ABOUT</a:t>
            </a:r>
            <a:endParaRPr lang="en-US" sz="1050" dirty="0"/>
          </a:p>
        </p:txBody>
      </p:sp>
      <p:sp>
        <p:nvSpPr>
          <p:cNvPr id="4" name="Text 1"/>
          <p:cNvSpPr/>
          <p:nvPr/>
        </p:nvSpPr>
        <p:spPr>
          <a:xfrm>
            <a:off x="476620" y="3862694"/>
            <a:ext cx="3857476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Expand on it here. Why is it important?</a:t>
            </a:r>
            <a:endParaRPr lang="en-US" sz="975" dirty="0"/>
          </a:p>
          <a:p>
            <a:pPr algn="ctr">
              <a:lnSpc>
                <a:spcPts val="1560"/>
              </a:lnSpc>
            </a:pPr>
            <a:r>
              <a:rPr lang="en-US" sz="10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Why does it matter?</a:t>
            </a:r>
            <a:endParaRPr lang="en-US" sz="975" dirty="0"/>
          </a:p>
        </p:txBody>
      </p:sp>
      <p:sp>
        <p:nvSpPr>
          <p:cNvPr id="5" name="Text 2"/>
          <p:cNvSpPr/>
          <p:nvPr/>
        </p:nvSpPr>
        <p:spPr>
          <a:xfrm>
            <a:off x="4811591" y="3862482"/>
            <a:ext cx="3857476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You already know that it's important.</a:t>
            </a:r>
            <a:endParaRPr lang="en-US" sz="975" dirty="0"/>
          </a:p>
          <a:p>
            <a:pPr algn="ctr">
              <a:lnSpc>
                <a:spcPts val="1560"/>
              </a:lnSpc>
            </a:pPr>
            <a:r>
              <a:rPr lang="en-US" sz="10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But what about your listeners?</a:t>
            </a:r>
            <a:endParaRPr lang="en-US" sz="975" dirty="0"/>
          </a:p>
        </p:txBody>
      </p:sp>
      <p:pic>
        <p:nvPicPr>
          <p:cNvPr id="6" name="Image 0" descr="https://pitch-assets-ccb95893-de3f-4266-973c-20049231b248.s3.eu-west-1.amazonaws.com/95915ac0-4e34-4c95-819f-f79ca72d0ee2?pitch-bytes=2778012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76250" y="1238250"/>
            <a:ext cx="3858442" cy="2192587"/>
          </a:xfrm>
          <a:prstGeom prst="rect">
            <a:avLst/>
          </a:prstGeom>
        </p:spPr>
      </p:pic>
      <p:pic>
        <p:nvPicPr>
          <p:cNvPr id="7" name="Image 1" descr="https://pitch-assets-ccb95893-de3f-4266-973c-20049231b248.s3.eu-west-1.amazonaws.com/cd5a2d20-87df-4081-8fe8-c027c52dc56f?pitch-bytes=1689142&amp;pitch-content-type=image%2F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810022" y="1239235"/>
            <a:ext cx="3857625" cy="21916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6632" y="3625459"/>
            <a:ext cx="3857476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1" spc="12" kern="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is an important point</a:t>
            </a:r>
            <a:endParaRPr lang="en-US" sz="975" dirty="0"/>
          </a:p>
        </p:txBody>
      </p:sp>
      <p:sp>
        <p:nvSpPr>
          <p:cNvPr id="9" name="Text 4"/>
          <p:cNvSpPr/>
          <p:nvPr/>
        </p:nvSpPr>
        <p:spPr>
          <a:xfrm>
            <a:off x="4808817" y="3623054"/>
            <a:ext cx="3855690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1" spc="12" kern="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Another important point</a:t>
            </a:r>
            <a:endParaRPr lang="en-US" sz="975" dirty="0"/>
          </a:p>
        </p:txBody>
      </p:sp>
      <p:pic>
        <p:nvPicPr>
          <p:cNvPr id="10" name="Image 2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E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662" y="3048966"/>
            <a:ext cx="2523902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1" spc="12" kern="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is an important point</a:t>
            </a:r>
            <a:endParaRPr lang="en-US" sz="975" dirty="0"/>
          </a:p>
        </p:txBody>
      </p:sp>
      <p:sp>
        <p:nvSpPr>
          <p:cNvPr id="4" name="Text 1"/>
          <p:cNvSpPr/>
          <p:nvPr/>
        </p:nvSpPr>
        <p:spPr>
          <a:xfrm>
            <a:off x="476662" y="3283776"/>
            <a:ext cx="2523902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Expand on it here. Why is it important?</a:t>
            </a:r>
            <a:endParaRPr lang="en-US" sz="975" dirty="0"/>
          </a:p>
          <a:p>
            <a:pPr algn="ctr">
              <a:lnSpc>
                <a:spcPts val="1560"/>
              </a:lnSpc>
            </a:pPr>
            <a:r>
              <a:rPr lang="en-US" sz="10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Why does it matter?</a:t>
            </a:r>
            <a:endParaRPr lang="en-US" sz="975" dirty="0"/>
          </a:p>
        </p:txBody>
      </p:sp>
      <p:sp>
        <p:nvSpPr>
          <p:cNvPr id="5" name="Text 2"/>
          <p:cNvSpPr/>
          <p:nvPr/>
        </p:nvSpPr>
        <p:spPr>
          <a:xfrm>
            <a:off x="3310044" y="3047362"/>
            <a:ext cx="2523902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1" spc="12" kern="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Another important point</a:t>
            </a:r>
            <a:endParaRPr lang="en-US" sz="975" dirty="0"/>
          </a:p>
        </p:txBody>
      </p:sp>
      <p:sp>
        <p:nvSpPr>
          <p:cNvPr id="6" name="Text 3"/>
          <p:cNvSpPr/>
          <p:nvPr/>
        </p:nvSpPr>
        <p:spPr>
          <a:xfrm>
            <a:off x="3310104" y="3284999"/>
            <a:ext cx="2523902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You already know that it's important.</a:t>
            </a:r>
            <a:endParaRPr lang="en-US" sz="975" dirty="0"/>
          </a:p>
          <a:p>
            <a:pPr algn="ctr">
              <a:lnSpc>
                <a:spcPts val="1560"/>
              </a:lnSpc>
            </a:pPr>
            <a:r>
              <a:rPr lang="en-US" sz="10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But what about your listeners?</a:t>
            </a:r>
            <a:endParaRPr lang="en-US" sz="975" dirty="0"/>
          </a:p>
        </p:txBody>
      </p:sp>
      <p:sp>
        <p:nvSpPr>
          <p:cNvPr id="7" name="Text 4"/>
          <p:cNvSpPr/>
          <p:nvPr/>
        </p:nvSpPr>
        <p:spPr>
          <a:xfrm>
            <a:off x="6141743" y="3047362"/>
            <a:ext cx="2523902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1" spc="12" kern="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They're all important points!</a:t>
            </a:r>
            <a:endParaRPr lang="en-US" sz="975" dirty="0"/>
          </a:p>
        </p:txBody>
      </p:sp>
      <p:sp>
        <p:nvSpPr>
          <p:cNvPr id="8" name="Text 5"/>
          <p:cNvSpPr/>
          <p:nvPr/>
        </p:nvSpPr>
        <p:spPr>
          <a:xfrm>
            <a:off x="6141743" y="3284999"/>
            <a:ext cx="2523902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Convince the audience, both with facts</a:t>
            </a:r>
            <a:endParaRPr lang="en-US" sz="975" dirty="0"/>
          </a:p>
          <a:p>
            <a:pPr algn="ctr">
              <a:lnSpc>
                <a:spcPts val="1560"/>
              </a:lnSpc>
            </a:pPr>
            <a:r>
              <a:rPr lang="en-US" sz="10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and with GIFs.</a:t>
            </a:r>
            <a:endParaRPr lang="en-US" sz="975" dirty="0"/>
          </a:p>
        </p:txBody>
      </p:sp>
      <p:pic>
        <p:nvPicPr>
          <p:cNvPr id="9" name="Image 0" descr="https://images.unsplash.com/photo-1491895200222-0fc4a4c35e18?ixlib=rb-1.2.1&amp;q=80&amp;fm=jpg&amp;crop=entropy&amp;cs=tinysrgb&amp;w=1080&amp;fit=max&amp;ixid=eyJhcHBfaWQiOjIxMjIyfQ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142069" y="1239235"/>
            <a:ext cx="2524125" cy="1619250"/>
          </a:xfrm>
          <a:prstGeom prst="rect">
            <a:avLst/>
          </a:prstGeom>
        </p:spPr>
      </p:pic>
      <p:pic>
        <p:nvPicPr>
          <p:cNvPr id="10" name="Image 1" descr="https://pitch-assets-ccb95893-de3f-4266-973c-20049231b248.s3.eu-west-1.amazonaws.com/cd5a2d20-87df-4081-8fe8-c027c52dc56f?pitch-bytes=1689142&amp;pitch-content-type=image%2F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308535" y="1239235"/>
            <a:ext cx="2524125" cy="1619250"/>
          </a:xfrm>
          <a:prstGeom prst="rect">
            <a:avLst/>
          </a:prstGeom>
        </p:spPr>
      </p:pic>
      <p:pic>
        <p:nvPicPr>
          <p:cNvPr id="11" name="Image 2" descr="https://pitch-assets-ccb95893-de3f-4266-973c-20049231b248.s3.eu-west-1.amazonaws.com/95915ac0-4e34-4c95-819f-f79ca72d0ee2?pitch-bytes=2778012&amp;pitch-content-type=image%2F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76250" y="1238250"/>
            <a:ext cx="2524125" cy="161925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476654" y="476567"/>
            <a:ext cx="8191202" cy="21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</a:pPr>
            <a:r>
              <a:rPr lang="en-US" sz="1100" b="0" spc="240" kern="0" dirty="0">
                <a:solidFill>
                  <a:srgbClr val="9B81BC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DESCRIBE WHAT THIS SLIDE IS ABOUT</a:t>
            </a:r>
            <a:endParaRPr lang="en-US" sz="1050" dirty="0"/>
          </a:p>
        </p:txBody>
      </p:sp>
      <p:pic>
        <p:nvPicPr>
          <p:cNvPr id="13" name="Image 3" descr="https://pitch-assets-ccb95893-de3f-4266-973c-20049231b248.s3.eu-west-1.amazonaws.com/try-pitch-pdf-export-logo.svg">
            <a:hlinkClick r:id="rId6" tooltip="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E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654" y="476567"/>
            <a:ext cx="8191202" cy="21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</a:pPr>
            <a:r>
              <a:rPr lang="en-US" sz="1100" b="0" spc="240" kern="0" dirty="0">
                <a:solidFill>
                  <a:srgbClr val="9B81BC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DESCRIBE WHAT THIS SLIDE IS ABOUT</a:t>
            </a:r>
            <a:endParaRPr lang="en-US" sz="1050" dirty="0"/>
          </a:p>
        </p:txBody>
      </p:sp>
      <p:sp>
        <p:nvSpPr>
          <p:cNvPr id="4" name="Text 1"/>
          <p:cNvSpPr/>
          <p:nvPr/>
        </p:nvSpPr>
        <p:spPr>
          <a:xfrm>
            <a:off x="478640" y="3094698"/>
            <a:ext cx="1833265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Expand on it here. Why is it important? Why does it matter?</a:t>
            </a:r>
            <a:endParaRPr lang="en-US" sz="975" dirty="0"/>
          </a:p>
        </p:txBody>
      </p:sp>
      <p:sp>
        <p:nvSpPr>
          <p:cNvPr id="5" name="Text 2"/>
          <p:cNvSpPr/>
          <p:nvPr/>
        </p:nvSpPr>
        <p:spPr>
          <a:xfrm>
            <a:off x="2596320" y="3095625"/>
            <a:ext cx="1833265" cy="594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You already know that it's important. But what about your listeners?</a:t>
            </a:r>
            <a:endParaRPr lang="en-US" sz="975" dirty="0"/>
          </a:p>
        </p:txBody>
      </p:sp>
      <p:sp>
        <p:nvSpPr>
          <p:cNvPr id="6" name="Text 3"/>
          <p:cNvSpPr/>
          <p:nvPr/>
        </p:nvSpPr>
        <p:spPr>
          <a:xfrm>
            <a:off x="4715918" y="3095625"/>
            <a:ext cx="1833265" cy="594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Write as much as you want (or as little, if you're channeling Hemingway).</a:t>
            </a:r>
            <a:endParaRPr lang="en-US" sz="975" dirty="0"/>
          </a:p>
        </p:txBody>
      </p:sp>
      <p:sp>
        <p:nvSpPr>
          <p:cNvPr id="7" name="Text 4"/>
          <p:cNvSpPr/>
          <p:nvPr/>
        </p:nvSpPr>
        <p:spPr>
          <a:xfrm>
            <a:off x="6833598" y="3100387"/>
            <a:ext cx="1833265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Convince the audience, both with facts and with GIFs.</a:t>
            </a:r>
            <a:endParaRPr lang="en-US" sz="975" dirty="0"/>
          </a:p>
        </p:txBody>
      </p:sp>
      <p:pic>
        <p:nvPicPr>
          <p:cNvPr id="8" name="Image 0" descr="https://images.unsplash.com/photo-1491895200222-0fc4a4c35e18?ixlib=rb-1.2.1&amp;q=80&amp;fm=jpg&amp;crop=entropy&amp;cs=tinysrgb&amp;w=1080&amp;fit=max&amp;ixid=eyJhcHBfaWQiOjIxMjIyfQ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716655" y="1239235"/>
            <a:ext cx="1833563" cy="1429067"/>
          </a:xfrm>
          <a:prstGeom prst="rect">
            <a:avLst/>
          </a:prstGeom>
        </p:spPr>
      </p:pic>
      <p:pic>
        <p:nvPicPr>
          <p:cNvPr id="9" name="Image 1" descr="https://pitch-assets-ccb95893-de3f-4266-973c-20049231b248.s3.eu-west-1.amazonaws.com/cd5a2d20-87df-4081-8fe8-c027c52dc56f?pitch-bytes=1689142&amp;pitch-content-type=image%2F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2593447" y="1239235"/>
            <a:ext cx="1834018" cy="1429175"/>
          </a:xfrm>
          <a:prstGeom prst="rect">
            <a:avLst/>
          </a:prstGeom>
        </p:spPr>
      </p:pic>
      <p:pic>
        <p:nvPicPr>
          <p:cNvPr id="10" name="Image 2" descr="https://pitch-assets-ccb95893-de3f-4266-973c-20049231b248.s3.eu-west-1.amazonaws.com/95915ac0-4e34-4c95-819f-f79ca72d0ee2?pitch-bytes=2778012&amp;pitch-content-type=image%2F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76250" y="1238250"/>
            <a:ext cx="1832849" cy="1429962"/>
          </a:xfrm>
          <a:prstGeom prst="rect">
            <a:avLst/>
          </a:prstGeom>
        </p:spPr>
      </p:pic>
      <p:pic>
        <p:nvPicPr>
          <p:cNvPr id="11" name="Image 3" descr="https://images.unsplash.com/photo-1495841020177-1919ede29bd8?ixlib=rb-1.2.1&amp;q=80&amp;fm=jpg&amp;crop=entropy&amp;cs=tinysrgb&amp;w=1080&amp;fit=max&amp;ixid=eyJhcHBfaWQiOjIxMjIyfQ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6836253" y="1239235"/>
            <a:ext cx="1833563" cy="142906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476726" y="2855621"/>
            <a:ext cx="1833265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1" spc="12" kern="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is an important point</a:t>
            </a:r>
            <a:endParaRPr lang="en-US" sz="975" dirty="0"/>
          </a:p>
        </p:txBody>
      </p:sp>
      <p:sp>
        <p:nvSpPr>
          <p:cNvPr id="13" name="Text 6"/>
          <p:cNvSpPr/>
          <p:nvPr/>
        </p:nvSpPr>
        <p:spPr>
          <a:xfrm>
            <a:off x="2596324" y="2855621"/>
            <a:ext cx="1833265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1" spc="12" kern="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Another important point</a:t>
            </a:r>
            <a:endParaRPr lang="en-US" sz="975" dirty="0"/>
          </a:p>
        </p:txBody>
      </p:sp>
      <p:sp>
        <p:nvSpPr>
          <p:cNvPr id="14" name="Text 7"/>
          <p:cNvSpPr/>
          <p:nvPr/>
        </p:nvSpPr>
        <p:spPr>
          <a:xfrm>
            <a:off x="4714004" y="2855621"/>
            <a:ext cx="1833265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1" spc="12" kern="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Another important point</a:t>
            </a:r>
            <a:endParaRPr lang="en-US" sz="975" dirty="0"/>
          </a:p>
        </p:txBody>
      </p:sp>
      <p:sp>
        <p:nvSpPr>
          <p:cNvPr id="15" name="Text 8"/>
          <p:cNvSpPr/>
          <p:nvPr/>
        </p:nvSpPr>
        <p:spPr>
          <a:xfrm>
            <a:off x="6836446" y="2855621"/>
            <a:ext cx="1833265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1" spc="12" kern="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They're all important points!</a:t>
            </a:r>
            <a:endParaRPr lang="en-US" sz="975" dirty="0"/>
          </a:p>
        </p:txBody>
      </p:sp>
      <p:pic>
        <p:nvPicPr>
          <p:cNvPr id="16" name="Image 4" descr="https://pitch-assets-ccb95893-de3f-4266-973c-20049231b248.s3.eu-west-1.amazonaws.com/try-pitch-pdf-export-logo.svg">
            <a:hlinkClick r:id="rId7" tooltip=""/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E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48250" y="476567"/>
            <a:ext cx="3619277" cy="3667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list about lists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5048250" y="1001370"/>
            <a:ext cx="3619277" cy="304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2400"/>
              </a:lnSpc>
              <a:buSzPct val="100000"/>
              <a:buChar char="•"/>
            </a:pPr>
            <a:r>
              <a:rPr lang="en-US" sz="12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Lists are a great communication tool</a:t>
            </a:r>
            <a:endParaRPr lang="en-US" sz="1200" dirty="0"/>
          </a:p>
          <a:p>
            <a:pPr algn="l" marL="190500" indent="-190500">
              <a:lnSpc>
                <a:spcPts val="2400"/>
              </a:lnSpc>
              <a:buSzPct val="100000"/>
              <a:buChar char="•"/>
            </a:pPr>
            <a:r>
              <a:rPr lang="en-US" sz="12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They don't require as much focus and concentration as full paragraphs</a:t>
            </a:r>
            <a:endParaRPr lang="en-US" sz="1200" dirty="0"/>
          </a:p>
          <a:p>
            <a:pPr algn="l" marL="190500" indent="-190500">
              <a:lnSpc>
                <a:spcPts val="2400"/>
              </a:lnSpc>
              <a:buSzPct val="100000"/>
              <a:buChar char="•"/>
            </a:pPr>
            <a:r>
              <a:rPr lang="en-US" sz="12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They are much easier to scan</a:t>
            </a:r>
            <a:endParaRPr lang="en-US" sz="1200" dirty="0"/>
          </a:p>
          <a:p>
            <a:pPr algn="l" marL="190500" indent="-190500">
              <a:lnSpc>
                <a:spcPts val="2400"/>
              </a:lnSpc>
              <a:buSzPct val="100000"/>
              <a:buChar char="•"/>
            </a:pPr>
            <a:r>
              <a:rPr lang="en-US" sz="12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 a way, they're much closer to bursts of real speech</a:t>
            </a:r>
            <a:endParaRPr lang="en-US" sz="1200" dirty="0"/>
          </a:p>
          <a:p>
            <a:pPr algn="l" marL="190500" indent="-190500">
              <a:lnSpc>
                <a:spcPts val="2400"/>
              </a:lnSpc>
              <a:buSzPct val="100000"/>
              <a:buChar char="•"/>
            </a:pPr>
            <a:r>
              <a:rPr lang="en-US" sz="12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 lists when you believe that your readers don't have much time and can't really focus and read</a:t>
            </a:r>
            <a:endParaRPr lang="en-US" sz="1200" dirty="0"/>
          </a:p>
          <a:p>
            <a:pPr algn="l" marL="190500" indent="-190500">
              <a:lnSpc>
                <a:spcPts val="2400"/>
              </a:lnSpc>
              <a:buSzPct val="100000"/>
              <a:buChar char="•"/>
            </a:pPr>
            <a:r>
              <a:rPr lang="en-US" sz="12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Okay, that's the end of the list</a:t>
            </a:r>
            <a:endParaRPr lang="en-US" sz="1200" dirty="0"/>
          </a:p>
        </p:txBody>
      </p:sp>
      <p:pic>
        <p:nvPicPr>
          <p:cNvPr id="5" name="Image 0" descr="https://images.unsplash.com/photo-1550745165-9bc0b252726f?ixlib=rb-1.2.1&amp;q=80&amp;fm=jpg&amp;crop=entropy&amp;cs=tinysrgb&amp;w=1080&amp;fit=max&amp;ixid=eyJhcHBfaWQiOjIxMjIyfQ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-1846" y="0"/>
            <a:ext cx="4572000" cy="5143500"/>
          </a:xfrm>
          <a:prstGeom prst="rect">
            <a:avLst/>
          </a:prstGeom>
        </p:spPr>
      </p:pic>
      <p:pic>
        <p:nvPicPr>
          <p:cNvPr id="6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E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368" y="2206227"/>
            <a:ext cx="8191202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main problem with quotes on the internet</a:t>
            </a:r>
            <a:endParaRPr lang="en-US" sz="2400" dirty="0"/>
          </a:p>
          <a:p>
            <a:pPr algn="ctr"/>
            <a:r>
              <a:rPr lang="en-US" sz="240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is that sometimes they're not true.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476368" y="4451834"/>
            <a:ext cx="8191202" cy="21334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ctr">
              <a:lnSpc>
                <a:spcPts val="1680"/>
              </a:lnSpc>
            </a:pPr>
            <a:r>
              <a:rPr lang="en-US" sz="1100" b="0" spc="240" kern="0" dirty="0">
                <a:solidFill>
                  <a:srgbClr val="9B81BC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ANONYMOUS GHOSTWRITER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476399" y="476250"/>
            <a:ext cx="8191202" cy="21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</a:pPr>
            <a:r>
              <a:rPr lang="en-US" sz="1100" b="0" spc="240" kern="0" dirty="0">
                <a:solidFill>
                  <a:srgbClr val="A2C799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&lt;/&gt;</a:t>
            </a:r>
            <a:endParaRPr lang="en-US" sz="1050" dirty="0"/>
          </a:p>
        </p:txBody>
      </p:sp>
      <p:pic>
        <p:nvPicPr>
          <p:cNvPr id="6" name="Image 0" descr="https://pitch-assets-ccb95893-de3f-4266-973c-20049231b248.s3.eu-west-1.amazonaws.com/try-pitch-pdf-export-logo.svg">
            <a:hlinkClick r:id="rId3" tooltip=""/>
      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E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712188" y="4340621"/>
            <a:ext cx="5714926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0" i="1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And here is a caption for this video</a:t>
            </a:r>
            <a:endParaRPr lang="en-US" sz="975" dirty="0"/>
          </a:p>
        </p:txBody>
      </p:sp>
      <p:sp>
        <p:nvSpPr>
          <p:cNvPr id="4" name="Text 1"/>
          <p:cNvSpPr/>
          <p:nvPr/>
        </p:nvSpPr>
        <p:spPr>
          <a:xfrm>
            <a:off x="476764" y="476567"/>
            <a:ext cx="8191202" cy="21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</a:pPr>
            <a:r>
              <a:rPr lang="en-US" sz="1100" b="0" spc="240" kern="0" dirty="0">
                <a:solidFill>
                  <a:srgbClr val="9B81BC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THIS IS A VIDEO SLIDE</a:t>
            </a:r>
            <a:endParaRPr lang="en-US" sz="1050" dirty="0"/>
          </a:p>
        </p:txBody>
      </p:sp>
      <p:pic>
        <p:nvPicPr>
          <p:cNvPr id="3" name="Media 0"/>
          <p:cNvPicPr/>
          <p:nvPr>
            <a:videoFile r:link="rId1"/>
          </p:nvPr>
        </p:nvPicPr>
        <p:blipFill>
          <a:blip r:embed="rId2"/>
          <a:stretch>
            <a:fillRect/>
          </a:stretch>
        </p:blipFill>
        <p:spPr>
          <a:xfrm>
            <a:off x="1711485" y="954632"/>
            <a:ext cx="5715000" cy="3219718"/>
          </a:xfrm>
          <a:prstGeom prst="rect">
            <a:avLst/>
          </a:prstGeom>
        </p:spPr>
      </p:pic>
      <p:pic>
        <p:nvPicPr>
          <p:cNvPr id="6" name="Image 0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E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-1046"/>
            <a:ext cx="4572000" cy="5145700"/>
          </a:xfrm>
          <a:prstGeom prst="roundRect">
            <a:avLst>
              <a:gd name="adj" fmla="val -20000"/>
            </a:avLst>
          </a:prstGeom>
          <a:solidFill>
            <a:srgbClr val="9B81BC">
              <a:alpha val="1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5049732" y="2207698"/>
            <a:ext cx="3619277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is an equally</a:t>
            </a:r>
            <a:endParaRPr lang="en-US" sz="2400" dirty="0"/>
          </a:p>
          <a:p>
            <a:pPr algn="ctr"/>
            <a:r>
              <a:rPr lang="en-US" sz="240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solid point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475618" y="2389724"/>
            <a:ext cx="3619277" cy="3667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is a solid point</a:t>
            </a:r>
            <a:endParaRPr lang="en-US" sz="2400" dirty="0"/>
          </a:p>
        </p:txBody>
      </p:sp>
      <p:pic>
        <p:nvPicPr>
          <p:cNvPr id="6" name="Image 0" descr="https://pitch-assets-ccb95893-de3f-4266-973c-20049231b248.s3.eu-west-1.amazonaws.com/try-pitch-pdf-export-logo.svg">
            <a:hlinkClick r:id="rId3" tooltip=""/>
      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1E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6525560" y="-1046"/>
            <a:ext cx="2620584" cy="5145700"/>
          </a:xfrm>
          <a:prstGeom prst="roundRect">
            <a:avLst>
              <a:gd name="adj" fmla="val -34893"/>
            </a:avLst>
          </a:prstGeom>
          <a:solidFill>
            <a:srgbClr val="9B81BC">
              <a:alpha val="1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76250" y="2025672"/>
            <a:ext cx="5571976" cy="11001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/>
            <a:r>
              <a:rPr lang="en-US" sz="240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could be a mission statement,</a:t>
            </a:r>
            <a:endParaRPr lang="en-US" sz="2400" dirty="0"/>
          </a:p>
          <a:p>
            <a:pPr algn="l"/>
            <a:r>
              <a:rPr lang="en-US" sz="240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 introduction, or anything you</a:t>
            </a:r>
            <a:endParaRPr lang="en-US" sz="2400" dirty="0"/>
          </a:p>
          <a:p>
            <a:pPr algn="l"/>
            <a:r>
              <a:rPr lang="en-US" sz="240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like, really.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000875" y="923867"/>
            <a:ext cx="1666577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60"/>
              </a:lnSpc>
            </a:pPr>
            <a:r>
              <a:rPr lang="en-US" sz="1200" b="1" spc="12" kern="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vital number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7000875" y="1167870"/>
            <a:ext cx="1666577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60"/>
              </a:lnSpc>
            </a:pPr>
            <a:r>
              <a:rPr lang="en-US" sz="12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12,345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7000875" y="2101969"/>
            <a:ext cx="1666577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60"/>
              </a:lnSpc>
            </a:pPr>
            <a:r>
              <a:rPr lang="en-US" sz="12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+25%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7000875" y="1859472"/>
            <a:ext cx="1666577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60"/>
              </a:lnSpc>
            </a:pPr>
            <a:r>
              <a:rPr lang="en-US" sz="1200" b="1" spc="12" kern="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Another number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7000875" y="3029840"/>
            <a:ext cx="1666577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60"/>
              </a:lnSpc>
            </a:pPr>
            <a:r>
              <a:rPr lang="en-US" sz="12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42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7000875" y="2783397"/>
            <a:ext cx="1666577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60"/>
              </a:lnSpc>
            </a:pPr>
            <a:r>
              <a:rPr lang="en-US" sz="1200" b="1" spc="12" kern="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Another number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7000875" y="3707580"/>
            <a:ext cx="1666577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60"/>
              </a:lnSpc>
            </a:pPr>
            <a:r>
              <a:rPr lang="en-US" sz="1200" b="1" spc="12" kern="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definite fact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7000875" y="3952436"/>
            <a:ext cx="1666577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60"/>
              </a:lnSpc>
            </a:pPr>
            <a:r>
              <a:rPr lang="en-US" sz="12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Q3 2019</a:t>
            </a:r>
            <a:endParaRPr lang="en-US" sz="1200" dirty="0"/>
          </a:p>
        </p:txBody>
      </p:sp>
      <p:pic>
        <p:nvPicPr>
          <p:cNvPr id="13" name="Image 0" descr="https://pitch-assets-ccb95893-de3f-4266-973c-20049231b248.s3.eu-west-1.amazonaws.com/try-pitch-pdf-export-logo.svg">
            <a:hlinkClick r:id="rId3" tooltip=""/>
      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E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329" y="2078988"/>
            <a:ext cx="819120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450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Title</a:t>
            </a:r>
            <a:endParaRPr lang="en-US" sz="4500" dirty="0"/>
          </a:p>
        </p:txBody>
      </p:sp>
      <p:sp>
        <p:nvSpPr>
          <p:cNvPr id="4" name="Text 1"/>
          <p:cNvSpPr/>
          <p:nvPr/>
        </p:nvSpPr>
        <p:spPr>
          <a:xfrm>
            <a:off x="476368" y="2850946"/>
            <a:ext cx="8191202" cy="21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</a:pPr>
            <a:r>
              <a:rPr lang="en-US" sz="1100" b="0" spc="240" kern="0" dirty="0">
                <a:solidFill>
                  <a:srgbClr val="9B81BC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SUBTITLE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476399" y="476250"/>
            <a:ext cx="8191202" cy="21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</a:pPr>
            <a:r>
              <a:rPr lang="en-US" sz="1100" b="0" spc="240" kern="0" dirty="0">
                <a:solidFill>
                  <a:srgbClr val="A2C799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&lt;/&gt;</a:t>
            </a:r>
            <a:endParaRPr lang="en-US" sz="1050" dirty="0"/>
          </a:p>
        </p:txBody>
      </p:sp>
      <p:pic>
        <p:nvPicPr>
          <p:cNvPr id="6" name="Image 0" descr="https://pitch-assets-ccb95893-de3f-4266-973c-20049231b248.s3.eu-west-1.amazonaws.com/try-pitch-pdf-export-logo.svg">
            <a:hlinkClick r:id="rId3" tooltip=""/>
      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1E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1239377" y="2389263"/>
            <a:ext cx="6667500" cy="0"/>
          </a:xfrm>
          <a:prstGeom prst="line">
            <a:avLst/>
          </a:prstGeom>
          <a:solidFill>
            <a:srgbClr val="9B81BC"/>
          </a:solidFill>
          <a:ln w="10583">
            <a:solidFill>
              <a:srgbClr val="9297A8"/>
            </a:solidFill>
            <a:prstDash val="solid"/>
            <a:headEnd type="none"/>
            <a:tailEnd type="none"/>
          </a:ln>
        </p:spPr>
      </p:sp>
      <p:sp>
        <p:nvSpPr>
          <p:cNvPr id="4" name="Text 1"/>
          <p:cNvSpPr/>
          <p:nvPr/>
        </p:nvSpPr>
        <p:spPr>
          <a:xfrm>
            <a:off x="363250" y="2630539"/>
            <a:ext cx="1809452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1" spc="12" kern="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Thing that happened first</a:t>
            </a:r>
            <a:endParaRPr lang="en-US" sz="975" dirty="0"/>
          </a:p>
        </p:txBody>
      </p:sp>
      <p:sp>
        <p:nvSpPr>
          <p:cNvPr id="5" name="Text 2"/>
          <p:cNvSpPr/>
          <p:nvPr/>
        </p:nvSpPr>
        <p:spPr>
          <a:xfrm>
            <a:off x="363250" y="2871341"/>
            <a:ext cx="1809452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Here you can just say stuff in no particular order</a:t>
            </a:r>
            <a:endParaRPr lang="en-US" sz="975" dirty="0"/>
          </a:p>
        </p:txBody>
      </p:sp>
      <p:sp>
        <p:nvSpPr>
          <p:cNvPr id="6" name="Text 3"/>
          <p:cNvSpPr/>
          <p:nvPr/>
        </p:nvSpPr>
        <p:spPr>
          <a:xfrm>
            <a:off x="2568431" y="2630595"/>
            <a:ext cx="1809452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1" spc="12" kern="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Second thing</a:t>
            </a:r>
            <a:endParaRPr lang="en-US" sz="975" dirty="0"/>
          </a:p>
        </p:txBody>
      </p:sp>
      <p:sp>
        <p:nvSpPr>
          <p:cNvPr id="7" name="Text 4"/>
          <p:cNvSpPr/>
          <p:nvPr/>
        </p:nvSpPr>
        <p:spPr>
          <a:xfrm>
            <a:off x="2568426" y="2871273"/>
            <a:ext cx="1809452" cy="792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Instead of full sentences</a:t>
            </a:r>
            <a:endParaRPr lang="en-US" sz="975" dirty="0"/>
          </a:p>
          <a:p>
            <a:pPr algn="ctr">
              <a:lnSpc>
                <a:spcPts val="1560"/>
              </a:lnSpc>
            </a:pPr>
            <a:r>
              <a:rPr lang="en-US" sz="10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You can just list stuff</a:t>
            </a:r>
            <a:endParaRPr lang="en-US" sz="975" dirty="0"/>
          </a:p>
          <a:p>
            <a:pPr algn="ctr">
              <a:lnSpc>
                <a:spcPts val="1560"/>
              </a:lnSpc>
            </a:pPr>
            <a:r>
              <a:rPr lang="en-US" sz="10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Like it's a list</a:t>
            </a:r>
            <a:endParaRPr lang="en-US" sz="975" dirty="0"/>
          </a:p>
          <a:p>
            <a:pPr algn="ctr">
              <a:lnSpc>
                <a:spcPts val="1560"/>
              </a:lnSpc>
            </a:pPr>
            <a:r>
              <a:rPr lang="en-US" sz="10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Of things</a:t>
            </a:r>
            <a:endParaRPr lang="en-US" sz="975" dirty="0"/>
          </a:p>
        </p:txBody>
      </p:sp>
      <p:sp>
        <p:nvSpPr>
          <p:cNvPr id="8" name="Text 5"/>
          <p:cNvSpPr/>
          <p:nvPr/>
        </p:nvSpPr>
        <p:spPr>
          <a:xfrm>
            <a:off x="4773613" y="2630466"/>
            <a:ext cx="1809452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1" spc="12" kern="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Third thing, maybe Q3</a:t>
            </a:r>
            <a:endParaRPr lang="en-US" sz="975" dirty="0"/>
          </a:p>
        </p:txBody>
      </p:sp>
      <p:sp>
        <p:nvSpPr>
          <p:cNvPr id="9" name="Text 6"/>
          <p:cNvSpPr/>
          <p:nvPr/>
        </p:nvSpPr>
        <p:spPr>
          <a:xfrm>
            <a:off x="4773601" y="2871122"/>
            <a:ext cx="1809452" cy="594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Add a goal here</a:t>
            </a:r>
            <a:endParaRPr lang="en-US" sz="975" dirty="0"/>
          </a:p>
          <a:p>
            <a:pPr algn="ctr">
              <a:lnSpc>
                <a:spcPts val="1560"/>
              </a:lnSpc>
            </a:pPr>
            <a:r>
              <a:rPr lang="en-US" sz="10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And another goal</a:t>
            </a:r>
            <a:endParaRPr lang="en-US" sz="975" dirty="0"/>
          </a:p>
          <a:p>
            <a:pPr algn="ctr">
              <a:lnSpc>
                <a:spcPts val="1560"/>
              </a:lnSpc>
            </a:pPr>
            <a:r>
              <a:rPr lang="en-US" sz="10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And another one</a:t>
            </a:r>
            <a:endParaRPr lang="en-US" sz="975" dirty="0"/>
          </a:p>
        </p:txBody>
      </p:sp>
      <p:sp>
        <p:nvSpPr>
          <p:cNvPr id="10" name="Text 7"/>
          <p:cNvSpPr/>
          <p:nvPr/>
        </p:nvSpPr>
        <p:spPr>
          <a:xfrm>
            <a:off x="6978794" y="2630783"/>
            <a:ext cx="1809452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1" spc="12" kern="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Thing that happened last</a:t>
            </a:r>
            <a:endParaRPr lang="en-US" sz="975" dirty="0"/>
          </a:p>
        </p:txBody>
      </p:sp>
      <p:sp>
        <p:nvSpPr>
          <p:cNvPr id="11" name="Text 8"/>
          <p:cNvSpPr/>
          <p:nvPr/>
        </p:nvSpPr>
        <p:spPr>
          <a:xfrm>
            <a:off x="6978794" y="2871155"/>
            <a:ext cx="1810569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Offer a summary or conclusion, if possible</a:t>
            </a:r>
            <a:endParaRPr lang="en-US" sz="975" dirty="0"/>
          </a:p>
        </p:txBody>
      </p:sp>
      <p:sp>
        <p:nvSpPr>
          <p:cNvPr id="12" name="Shape 9"/>
          <p:cNvSpPr/>
          <p:nvPr/>
        </p:nvSpPr>
        <p:spPr>
          <a:xfrm>
            <a:off x="1219868" y="2340122"/>
            <a:ext cx="93914" cy="93914"/>
          </a:xfrm>
          <a:prstGeom prst="ellipse">
            <a:avLst/>
          </a:prstGeom>
          <a:solidFill>
            <a:srgbClr val="9B81BC"/>
          </a:solidFill>
          <a:ln w="37042">
            <a:solidFill>
              <a:srgbClr val="1E222B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476399" y="476250"/>
            <a:ext cx="8191202" cy="21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</a:pPr>
            <a:r>
              <a:rPr lang="en-US" sz="1100" b="0" spc="240" kern="0" dirty="0">
                <a:solidFill>
                  <a:srgbClr val="9B81BC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USE THIS SLIDE TO TALK ABOUT TIME</a:t>
            </a:r>
            <a:endParaRPr lang="en-US" sz="1050" dirty="0"/>
          </a:p>
        </p:txBody>
      </p:sp>
      <p:sp>
        <p:nvSpPr>
          <p:cNvPr id="14" name="Shape 11"/>
          <p:cNvSpPr/>
          <p:nvPr/>
        </p:nvSpPr>
        <p:spPr>
          <a:xfrm>
            <a:off x="3423655" y="2340122"/>
            <a:ext cx="93914" cy="93914"/>
          </a:xfrm>
          <a:prstGeom prst="ellipse">
            <a:avLst/>
          </a:prstGeom>
          <a:solidFill>
            <a:srgbClr val="9B81BC"/>
          </a:solidFill>
          <a:ln w="37042">
            <a:solidFill>
              <a:srgbClr val="1E222B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5634805" y="2340122"/>
            <a:ext cx="93914" cy="93914"/>
          </a:xfrm>
          <a:prstGeom prst="ellipse">
            <a:avLst/>
          </a:prstGeom>
          <a:solidFill>
            <a:srgbClr val="9B81BC"/>
          </a:solidFill>
          <a:ln w="37042">
            <a:solidFill>
              <a:srgbClr val="1E222B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7838592" y="2339826"/>
            <a:ext cx="93914" cy="93914"/>
          </a:xfrm>
          <a:prstGeom prst="ellipse">
            <a:avLst/>
          </a:prstGeom>
          <a:solidFill>
            <a:srgbClr val="9B81BC"/>
          </a:solidFill>
          <a:ln w="37042">
            <a:solidFill>
              <a:srgbClr val="1E222B"/>
            </a:solidFill>
            <a:prstDash val="solid"/>
          </a:ln>
        </p:spPr>
      </p:sp>
      <p:pic>
        <p:nvPicPr>
          <p:cNvPr id="17" name="Image 0" descr="https://pitch-assets-ccb95893-de3f-4266-973c-20049231b248.s3.eu-west-1.amazonaws.com/try-pitch-pdf-export-logo.svg">
            <a:hlinkClick r:id="rId3" tooltip=""/>
      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1E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0" descr=""/>
          <p:cNvGraphicFramePr/>
          <p:nvPr/>
        </p:nvGraphicFramePr>
        <p:xfrm>
          <a:off x="1714942" y="1285875"/>
          <a:ext cx="5715000" cy="266700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4" name="Text 0"/>
          <p:cNvSpPr/>
          <p:nvPr/>
        </p:nvSpPr>
        <p:spPr>
          <a:xfrm>
            <a:off x="1716665" y="4446288"/>
            <a:ext cx="5714926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0" i="1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And when it has a meaningful caption below it</a:t>
            </a:r>
            <a:endParaRPr lang="en-US" sz="975" dirty="0"/>
          </a:p>
        </p:txBody>
      </p:sp>
      <p:sp>
        <p:nvSpPr>
          <p:cNvPr id="5" name="Text 1"/>
          <p:cNvSpPr/>
          <p:nvPr/>
        </p:nvSpPr>
        <p:spPr>
          <a:xfrm>
            <a:off x="476399" y="476250"/>
            <a:ext cx="8191202" cy="21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</a:pPr>
            <a:r>
              <a:rPr lang="en-US" sz="1100" b="0" spc="240" kern="0" dirty="0">
                <a:solidFill>
                  <a:srgbClr val="9B81BC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A GRAPH IS EASIER TO UNDERSTAND WHEN THERE IS A MEANINGFUL TITLE ABOVE IT</a:t>
            </a:r>
            <a:endParaRPr lang="en-US" sz="1050" dirty="0"/>
          </a:p>
        </p:txBody>
      </p:sp>
      <p:pic>
        <p:nvPicPr>
          <p:cNvPr id="6" name="Image 0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1E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399" y="476250"/>
            <a:ext cx="8191202" cy="21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</a:pPr>
            <a:r>
              <a:rPr lang="en-US" sz="1100" b="0" spc="240" kern="0" dirty="0">
                <a:solidFill>
                  <a:srgbClr val="9B81BC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GIVE YOUR GRAPH A NAME</a:t>
            </a:r>
            <a:endParaRPr lang="en-US" sz="1050" dirty="0"/>
          </a:p>
        </p:txBody>
      </p:sp>
      <p:graphicFrame>
        <p:nvGraphicFramePr>
          <p:cNvPr id="4" name="Chart 0" descr=""/>
          <p:cNvGraphicFramePr/>
          <p:nvPr/>
        </p:nvGraphicFramePr>
        <p:xfrm>
          <a:off x="1714677" y="1285814"/>
          <a:ext cx="5715000" cy="266700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5" name="Text 1"/>
          <p:cNvSpPr/>
          <p:nvPr/>
        </p:nvSpPr>
        <p:spPr>
          <a:xfrm>
            <a:off x="1716665" y="4446288"/>
            <a:ext cx="5714926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0" i="1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Explain the meaning of the graph and help people understand what to look at</a:t>
            </a:r>
            <a:endParaRPr lang="en-US" sz="975" dirty="0"/>
          </a:p>
        </p:txBody>
      </p:sp>
      <p:pic>
        <p:nvPicPr>
          <p:cNvPr id="6" name="Image 0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1E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6525560" y="-1046"/>
            <a:ext cx="2620584" cy="5145700"/>
          </a:xfrm>
          <a:prstGeom prst="roundRect">
            <a:avLst>
              <a:gd name="adj" fmla="val -34893"/>
            </a:avLst>
          </a:prstGeom>
          <a:solidFill>
            <a:srgbClr val="9B81BC">
              <a:alpha val="1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76324" y="476250"/>
            <a:ext cx="5571976" cy="21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</a:pPr>
            <a:r>
              <a:rPr lang="en-US" sz="1100" b="0" spc="240" kern="0" dirty="0">
                <a:solidFill>
                  <a:srgbClr val="9B81BC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THIS IS A PIE CHART SLIDE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7000875" y="476250"/>
            <a:ext cx="1666503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</a:pPr>
            <a:r>
              <a:rPr lang="en-US" sz="1000" b="1" spc="12" kern="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About the data</a:t>
            </a:r>
            <a:endParaRPr lang="en-US" sz="975" dirty="0"/>
          </a:p>
        </p:txBody>
      </p:sp>
      <p:sp>
        <p:nvSpPr>
          <p:cNvPr id="6" name="Text 3"/>
          <p:cNvSpPr/>
          <p:nvPr/>
        </p:nvSpPr>
        <p:spPr>
          <a:xfrm>
            <a:off x="7000875" y="767621"/>
            <a:ext cx="1666503" cy="9904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</a:pPr>
            <a:r>
              <a:rPr lang="en-US" sz="10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Some background information about the graph: where the numbers come from, what they mean, and why it matters.</a:t>
            </a:r>
            <a:endParaRPr lang="en-US" sz="975" dirty="0"/>
          </a:p>
        </p:txBody>
      </p:sp>
      <p:graphicFrame>
        <p:nvGraphicFramePr>
          <p:cNvPr id="7" name="Chart 0" descr=""/>
          <p:cNvGraphicFramePr/>
          <p:nvPr/>
        </p:nvGraphicFramePr>
        <p:xfrm>
          <a:off x="1691868" y="998778"/>
          <a:ext cx="3143250" cy="31432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pic>
        <p:nvPicPr>
          <p:cNvPr id="8" name="Image 0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1E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399" y="476250"/>
            <a:ext cx="8191202" cy="21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</a:pPr>
            <a:r>
              <a:rPr lang="en-US" sz="1100" b="0" spc="240" kern="0" dirty="0">
                <a:solidFill>
                  <a:srgbClr val="9B81BC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THIS IS A TABLE</a:t>
            </a:r>
            <a:endParaRPr lang="en-US" sz="1050" dirty="0"/>
          </a:p>
        </p:txBody>
      </p:sp>
      <p:graphicFrame>
        <p:nvGraphicFramePr>
          <p:cNvPr id="25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1714690" y="1152525"/>
          <a:ext cx="5667375" cy="2152650"/>
        </p:xfrm>
        <a:graphic>
          <a:graphicData uri="http://schemas.openxmlformats.org/drawingml/2006/table">
            <a:tbl>
              <a:tblPr/>
              <a:tblGrid>
                <a:gridCol w="1404938"/>
                <a:gridCol w="1404938"/>
                <a:gridCol w="1404938"/>
                <a:gridCol w="1404938"/>
              </a:tblGrid>
              <a:tr h="419100"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FFFFFF"/>
                          </a:solidFill>
                          <a:latin typeface="Fira Sans" pitchFamily="34" charset="0"/>
                          <a:ea typeface="Fira Sans" pitchFamily="34" charset="-122"/>
                          <a:cs typeface="Fira Sans" pitchFamily="34" charset="-120"/>
                        </a:rPr>
                        <a:t>Name</a:t>
                      </a:r>
                      <a:endParaRPr lang="en-US" sz="1125" dirty="0">
                        <a:latin typeface="Fira Sans" charset="0"/>
                        <a:ea typeface="Fira Sans" charset="0"/>
                        <a:cs typeface="Fira Sans" charset="0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81B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FFFFFF"/>
                          </a:solidFill>
                          <a:latin typeface="Fira Sans" pitchFamily="34" charset="0"/>
                          <a:ea typeface="Fira Sans" pitchFamily="34" charset="-122"/>
                          <a:cs typeface="Fira Sans" pitchFamily="34" charset="-120"/>
                        </a:rPr>
                        <a:t>Role</a:t>
                      </a:r>
                      <a:endParaRPr lang="en-US" sz="1125" dirty="0">
                        <a:latin typeface="Fira Sans" charset="0"/>
                        <a:ea typeface="Fira Sans" charset="0"/>
                        <a:cs typeface="Fira Sans" charset="0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81B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FFFFFF"/>
                          </a:solidFill>
                          <a:latin typeface="Fira Sans" pitchFamily="34" charset="0"/>
                          <a:ea typeface="Fira Sans" pitchFamily="34" charset="-122"/>
                          <a:cs typeface="Fira Sans" pitchFamily="34" charset="-120"/>
                        </a:rPr>
                        <a:t>Location</a:t>
                      </a:r>
                      <a:endParaRPr lang="en-US" sz="1125" dirty="0">
                        <a:latin typeface="Fira Sans" charset="0"/>
                        <a:ea typeface="Fira Sans" charset="0"/>
                        <a:cs typeface="Fira Sans" charset="0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81B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FFFFFF"/>
                          </a:solidFill>
                          <a:latin typeface="Fira Sans" pitchFamily="34" charset="0"/>
                          <a:ea typeface="Fira Sans" pitchFamily="34" charset="-122"/>
                          <a:cs typeface="Fira Sans" pitchFamily="34" charset="-120"/>
                        </a:rPr>
                        <a:t>Favorite Animal</a:t>
                      </a:r>
                      <a:endParaRPr lang="en-US" sz="1125" dirty="0">
                        <a:latin typeface="Fira Sans" charset="0"/>
                        <a:ea typeface="Fira Sans" charset="0"/>
                        <a:cs typeface="Fira Sans" charset="0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81BC"/>
                    </a:solidFill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FFFFFF"/>
                          </a:solidFill>
                          <a:latin typeface="Fira Sans" pitchFamily="34" charset="0"/>
                          <a:ea typeface="Fira Sans" pitchFamily="34" charset="-122"/>
                          <a:cs typeface="Fira Sans" pitchFamily="34" charset="-120"/>
                        </a:rPr>
                        <a:t>Simon</a:t>
                      </a:r>
                      <a:endParaRPr lang="en-US" sz="1125" dirty="0">
                        <a:latin typeface="Fira Sans" charset="0"/>
                        <a:ea typeface="Fira Sans" charset="0"/>
                        <a:cs typeface="Fira Sans" charset="0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22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FFFFFF"/>
                          </a:solidFill>
                          <a:latin typeface="Fira Sans" pitchFamily="34" charset="0"/>
                          <a:ea typeface="Fira Sans" pitchFamily="34" charset="-122"/>
                          <a:cs typeface="Fira Sans" pitchFamily="34" charset="-120"/>
                        </a:rPr>
                        <a:t>Sales</a:t>
                      </a:r>
                      <a:endParaRPr lang="en-US" sz="1125" dirty="0">
                        <a:latin typeface="Fira Sans" charset="0"/>
                        <a:ea typeface="Fira Sans" charset="0"/>
                        <a:cs typeface="Fira Sans" charset="0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22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FFFFFF"/>
                          </a:solidFill>
                          <a:latin typeface="Fira Sans" pitchFamily="34" charset="0"/>
                          <a:ea typeface="Fira Sans" pitchFamily="34" charset="-122"/>
                          <a:cs typeface="Fira Sans" pitchFamily="34" charset="-120"/>
                        </a:rPr>
                        <a:t>Germany</a:t>
                      </a:r>
                      <a:endParaRPr lang="en-US" sz="1125" dirty="0">
                        <a:latin typeface="Fira Sans" charset="0"/>
                        <a:ea typeface="Fira Sans" charset="0"/>
                        <a:cs typeface="Fira Sans" charset="0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22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FFFFFF"/>
                          </a:solidFill>
                          <a:latin typeface="Fira Sans" pitchFamily="34" charset="0"/>
                          <a:ea typeface="Fira Sans" pitchFamily="34" charset="-122"/>
                          <a:cs typeface="Fira Sans" pitchFamily="34" charset="-120"/>
                        </a:rPr>
                        <a:t>🦥 Sloth</a:t>
                      </a:r>
                      <a:endParaRPr lang="en-US" sz="1125" dirty="0">
                        <a:latin typeface="Fira Sans" charset="0"/>
                        <a:ea typeface="Fira Sans" charset="0"/>
                        <a:cs typeface="Fira Sans" charset="0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22B"/>
                    </a:solidFill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FFFFFF"/>
                          </a:solidFill>
                          <a:latin typeface="Fira Sans" pitchFamily="34" charset="0"/>
                          <a:ea typeface="Fira Sans" pitchFamily="34" charset="-122"/>
                          <a:cs typeface="Fira Sans" pitchFamily="34" charset="-120"/>
                        </a:rPr>
                        <a:t>Diego</a:t>
                      </a:r>
                      <a:endParaRPr lang="en-US" sz="1125" dirty="0">
                        <a:latin typeface="Fira Sans" charset="0"/>
                        <a:ea typeface="Fira Sans" charset="0"/>
                        <a:cs typeface="Fira Sans" charset="0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FFFFFF"/>
                          </a:solidFill>
                          <a:latin typeface="Fira Sans" pitchFamily="34" charset="0"/>
                          <a:ea typeface="Fira Sans" pitchFamily="34" charset="-122"/>
                          <a:cs typeface="Fira Sans" pitchFamily="34" charset="-120"/>
                        </a:rPr>
                        <a:t>Design</a:t>
                      </a:r>
                      <a:endParaRPr lang="en-US" sz="1125" dirty="0">
                        <a:latin typeface="Fira Sans" charset="0"/>
                        <a:ea typeface="Fira Sans" charset="0"/>
                        <a:cs typeface="Fira Sans" charset="0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FFFFFF"/>
                          </a:solidFill>
                          <a:latin typeface="Fira Sans" pitchFamily="34" charset="0"/>
                          <a:ea typeface="Fira Sans" pitchFamily="34" charset="-122"/>
                          <a:cs typeface="Fira Sans" pitchFamily="34" charset="-120"/>
                        </a:rPr>
                        <a:t>America</a:t>
                      </a:r>
                      <a:endParaRPr lang="en-US" sz="1125" dirty="0">
                        <a:latin typeface="Fira Sans" charset="0"/>
                        <a:ea typeface="Fira Sans" charset="0"/>
                        <a:cs typeface="Fira Sans" charset="0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FFFFFF"/>
                          </a:solidFill>
                          <a:latin typeface="Fira Sans" pitchFamily="34" charset="0"/>
                          <a:ea typeface="Fira Sans" pitchFamily="34" charset="-122"/>
                          <a:cs typeface="Fira Sans" pitchFamily="34" charset="-120"/>
                        </a:rPr>
                        <a:t>🦏 Rhino </a:t>
                      </a:r>
                      <a:endParaRPr lang="en-US" sz="1125" dirty="0">
                        <a:latin typeface="Fira Sans" charset="0"/>
                        <a:ea typeface="Fira Sans" charset="0"/>
                        <a:cs typeface="Fira Sans" charset="0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FFFFFF"/>
                          </a:solidFill>
                          <a:latin typeface="Fira Sans" pitchFamily="34" charset="0"/>
                          <a:ea typeface="Fira Sans" pitchFamily="34" charset="-122"/>
                          <a:cs typeface="Fira Sans" pitchFamily="34" charset="-120"/>
                        </a:rPr>
                        <a:t>Mae</a:t>
                      </a:r>
                      <a:endParaRPr lang="en-US" sz="1125" dirty="0">
                        <a:latin typeface="Fira Sans" charset="0"/>
                        <a:ea typeface="Fira Sans" charset="0"/>
                        <a:cs typeface="Fira Sans" charset="0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22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FFFFFF"/>
                          </a:solidFill>
                          <a:latin typeface="Fira Sans" pitchFamily="34" charset="0"/>
                          <a:ea typeface="Fira Sans" pitchFamily="34" charset="-122"/>
                          <a:cs typeface="Fira Sans" pitchFamily="34" charset="-120"/>
                        </a:rPr>
                        <a:t>Marketing</a:t>
                      </a:r>
                      <a:endParaRPr lang="en-US" sz="1125" dirty="0">
                        <a:latin typeface="Fira Sans" charset="0"/>
                        <a:ea typeface="Fira Sans" charset="0"/>
                        <a:cs typeface="Fira Sans" charset="0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22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FFFFFF"/>
                          </a:solidFill>
                          <a:latin typeface="Fira Sans" pitchFamily="34" charset="0"/>
                          <a:ea typeface="Fira Sans" pitchFamily="34" charset="-122"/>
                          <a:cs typeface="Fira Sans" pitchFamily="34" charset="-120"/>
                        </a:rPr>
                        <a:t>Singapore</a:t>
                      </a:r>
                      <a:endParaRPr lang="en-US" sz="1125" dirty="0">
                        <a:latin typeface="Fira Sans" charset="0"/>
                        <a:ea typeface="Fira Sans" charset="0"/>
                        <a:cs typeface="Fira Sans" charset="0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22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FFFFFF"/>
                          </a:solidFill>
                          <a:latin typeface="Fira Sans" pitchFamily="34" charset="0"/>
                          <a:ea typeface="Fira Sans" pitchFamily="34" charset="-122"/>
                          <a:cs typeface="Fira Sans" pitchFamily="34" charset="-120"/>
                        </a:rPr>
                        <a:t>🦩 Flamingo </a:t>
                      </a:r>
                      <a:endParaRPr lang="en-US" sz="1125" dirty="0">
                        <a:latin typeface="Fira Sans" charset="0"/>
                        <a:ea typeface="Fira Sans" charset="0"/>
                        <a:cs typeface="Fira Sans" charset="0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22B"/>
                    </a:solidFill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FFFFFF"/>
                          </a:solidFill>
                          <a:latin typeface="Fira Sans" pitchFamily="34" charset="0"/>
                          <a:ea typeface="Fira Sans" pitchFamily="34" charset="-122"/>
                          <a:cs typeface="Fira Sans" pitchFamily="34" charset="-120"/>
                        </a:rPr>
                        <a:t>Fatima</a:t>
                      </a:r>
                      <a:endParaRPr lang="en-US" sz="1125" dirty="0">
                        <a:latin typeface="Fira Sans" charset="0"/>
                        <a:ea typeface="Fira Sans" charset="0"/>
                        <a:cs typeface="Fira Sans" charset="0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FFFFFF"/>
                          </a:solidFill>
                          <a:latin typeface="Fira Sans" pitchFamily="34" charset="0"/>
                          <a:ea typeface="Fira Sans" pitchFamily="34" charset="-122"/>
                          <a:cs typeface="Fira Sans" pitchFamily="34" charset="-120"/>
                        </a:rPr>
                        <a:t>Founder</a:t>
                      </a:r>
                      <a:endParaRPr lang="en-US" sz="1125" dirty="0">
                        <a:latin typeface="Fira Sans" charset="0"/>
                        <a:ea typeface="Fira Sans" charset="0"/>
                        <a:cs typeface="Fira Sans" charset="0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FFFFFF"/>
                          </a:solidFill>
                          <a:latin typeface="Fira Sans" pitchFamily="34" charset="0"/>
                          <a:ea typeface="Fira Sans" pitchFamily="34" charset="-122"/>
                          <a:cs typeface="Fira Sans" pitchFamily="34" charset="-120"/>
                        </a:rPr>
                        <a:t>New Zealand</a:t>
                      </a:r>
                      <a:endParaRPr lang="en-US" sz="1125" dirty="0">
                        <a:latin typeface="Fira Sans" charset="0"/>
                        <a:ea typeface="Fira Sans" charset="0"/>
                        <a:cs typeface="Fira Sans" charset="0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FFFFFF"/>
                          </a:solidFill>
                          <a:latin typeface="Fira Sans" pitchFamily="34" charset="0"/>
                          <a:ea typeface="Fira Sans" pitchFamily="34" charset="-122"/>
                          <a:cs typeface="Fira Sans" pitchFamily="34" charset="-120"/>
                        </a:rPr>
                        <a:t>🦄 Unicorn </a:t>
                      </a:r>
                      <a:endParaRPr lang="en-US" sz="1125" dirty="0">
                        <a:latin typeface="Fira Sans" charset="0"/>
                        <a:ea typeface="Fira Sans" charset="0"/>
                        <a:cs typeface="Fira Sans" charset="0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5" name="Text 1"/>
          <p:cNvSpPr/>
          <p:nvPr/>
        </p:nvSpPr>
        <p:spPr>
          <a:xfrm>
            <a:off x="1716274" y="3648291"/>
            <a:ext cx="5714926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0" i="1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And here is a caption for this table</a:t>
            </a:r>
            <a:endParaRPr lang="en-US" sz="975" dirty="0"/>
          </a:p>
        </p:txBody>
      </p:sp>
      <p:pic>
        <p:nvPicPr>
          <p:cNvPr id="6" name="Image 0" descr="https://pitch-assets-ccb95893-de3f-4266-973c-20049231b248.s3.eu-west-1.amazonaws.com/try-pitch-pdf-export-logo.svg">
            <a:hlinkClick r:id="rId3" tooltip=""/>
      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1E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567" y="948054"/>
            <a:ext cx="1738089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</a:pPr>
            <a:r>
              <a:rPr lang="en-US" sz="1000" b="1" spc="12" kern="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Address</a:t>
            </a:r>
            <a:endParaRPr lang="en-US" sz="975" dirty="0"/>
          </a:p>
        </p:txBody>
      </p:sp>
      <p:sp>
        <p:nvSpPr>
          <p:cNvPr id="4" name="Text 1"/>
          <p:cNvSpPr/>
          <p:nvPr/>
        </p:nvSpPr>
        <p:spPr>
          <a:xfrm>
            <a:off x="476567" y="1181417"/>
            <a:ext cx="1738089" cy="594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</a:pPr>
            <a:r>
              <a:rPr lang="en-US" sz="10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Präsentationstr. 7,</a:t>
            </a:r>
            <a:endParaRPr lang="en-US" sz="975" dirty="0"/>
          </a:p>
          <a:p>
            <a:pPr algn="l">
              <a:lnSpc>
                <a:spcPts val="1560"/>
              </a:lnSpc>
            </a:pPr>
            <a:r>
              <a:rPr lang="en-US" sz="10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72013 Slide-am-Deck, Gerone,</a:t>
            </a:r>
            <a:endParaRPr lang="en-US" sz="975" dirty="0"/>
          </a:p>
          <a:p>
            <a:pPr algn="l">
              <a:lnSpc>
                <a:spcPts val="1560"/>
              </a:lnSpc>
            </a:pPr>
            <a:r>
              <a:rPr lang="en-US" sz="10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Planet Mars</a:t>
            </a:r>
            <a:endParaRPr lang="en-US" sz="975" dirty="0"/>
          </a:p>
        </p:txBody>
      </p:sp>
      <p:sp>
        <p:nvSpPr>
          <p:cNvPr id="5" name="Text 2"/>
          <p:cNvSpPr/>
          <p:nvPr/>
        </p:nvSpPr>
        <p:spPr>
          <a:xfrm>
            <a:off x="476567" y="2096532"/>
            <a:ext cx="1738089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</a:pPr>
            <a:r>
              <a:rPr lang="en-US" sz="1000" b="1" spc="12" kern="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Phone</a:t>
            </a:r>
            <a:endParaRPr lang="en-US" sz="975" dirty="0"/>
          </a:p>
        </p:txBody>
      </p:sp>
      <p:sp>
        <p:nvSpPr>
          <p:cNvPr id="6" name="Text 3"/>
          <p:cNvSpPr/>
          <p:nvPr/>
        </p:nvSpPr>
        <p:spPr>
          <a:xfrm>
            <a:off x="476567" y="2325132"/>
            <a:ext cx="1738089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</a:pPr>
            <a:r>
              <a:rPr lang="en-US" sz="10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+1 800 314 159 265</a:t>
            </a:r>
            <a:endParaRPr lang="en-US" sz="975" dirty="0"/>
          </a:p>
        </p:txBody>
      </p:sp>
      <p:sp>
        <p:nvSpPr>
          <p:cNvPr id="7" name="Text 4"/>
          <p:cNvSpPr/>
          <p:nvPr/>
        </p:nvSpPr>
        <p:spPr>
          <a:xfrm>
            <a:off x="476567" y="2804199"/>
            <a:ext cx="1738089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</a:pPr>
            <a:r>
              <a:rPr lang="en-US" sz="1000" b="1" spc="12" kern="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Email</a:t>
            </a:r>
            <a:endParaRPr lang="en-US" sz="975" dirty="0"/>
          </a:p>
        </p:txBody>
      </p:sp>
      <p:sp>
        <p:nvSpPr>
          <p:cNvPr id="8" name="Text 5"/>
          <p:cNvSpPr/>
          <p:nvPr/>
        </p:nvSpPr>
        <p:spPr>
          <a:xfrm>
            <a:off x="476567" y="3032799"/>
            <a:ext cx="1738089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</a:pPr>
            <a:r>
              <a:rPr lang="en-US" sz="10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very@nice.email</a:t>
            </a:r>
            <a:endParaRPr lang="en-US" sz="975" dirty="0"/>
          </a:p>
        </p:txBody>
      </p:sp>
      <p:sp>
        <p:nvSpPr>
          <p:cNvPr id="9" name="Text 6"/>
          <p:cNvSpPr/>
          <p:nvPr/>
        </p:nvSpPr>
        <p:spPr>
          <a:xfrm>
            <a:off x="476567" y="477411"/>
            <a:ext cx="1738089" cy="21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</a:pPr>
            <a:r>
              <a:rPr lang="en-US" sz="1100" b="0" spc="240" kern="0" dirty="0">
                <a:solidFill>
                  <a:srgbClr val="9B81BC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CONTACT</a:t>
            </a:r>
            <a:endParaRPr lang="en-US" sz="1050" dirty="0"/>
          </a:p>
        </p:txBody>
      </p:sp>
      <p:pic>
        <p:nvPicPr>
          <p:cNvPr id="10" name="Image 0" descr="https://pitch-assets-ccb95893-de3f-4266-973c-20049231b248.s3.eu-west-1.amazonaws.com/98a6aad8-c1d5-4715-8c8f-1990832b6892?pitch-bytes=5287501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2690283" y="1726"/>
            <a:ext cx="6454149" cy="5141697"/>
          </a:xfrm>
          <a:prstGeom prst="rect">
            <a:avLst/>
          </a:prstGeom>
        </p:spPr>
      </p:pic>
      <p:pic>
        <p:nvPicPr>
          <p:cNvPr id="11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1E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images.unsplash.com/photo-1531297484001-80022131f5a1?ixlib=rb-1.2.1&amp;q=80&amp;fm=jpg&amp;crop=entropy&amp;cs=tinysrgb&amp;w=1080&amp;fit=max&amp;ixid=eyJhcHBfaWQiOjIxMjIyfQ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1288"/>
            <a:ext cx="9144267" cy="5142242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1E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images.unsplash.com/photo-1507646227500-4d389b0012be?ixlib=rb-1.2.1&amp;q=80&amp;fm=jpg&amp;crop=entropy&amp;cs=tinysrgb&amp;w=1080&amp;fit=max&amp;ixid=eyJhcHBfaWQiOjIxMjIyfQ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297" y="0"/>
            <a:ext cx="4572000" cy="5143500"/>
          </a:xfrm>
          <a:prstGeom prst="rect">
            <a:avLst/>
          </a:prstGeom>
        </p:spPr>
      </p:pic>
      <p:pic>
        <p:nvPicPr>
          <p:cNvPr id="4" name="Image 1" descr="https://images.unsplash.com/photo-1511367734837-f2956f0d8020?ixlib=rb-1.2.1&amp;q=80&amp;fm=jpg&amp;crop=entropy&amp;cs=tinysrgb&amp;w=1080&amp;fit=max&amp;ixid=eyJhcHBfaWQiOjIxMjIyfQ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571911" y="0"/>
            <a:ext cx="4572000" cy="5143500"/>
          </a:xfrm>
          <a:prstGeom prst="rect">
            <a:avLst/>
          </a:prstGeom>
        </p:spPr>
      </p:pic>
      <p:pic>
        <p:nvPicPr>
          <p:cNvPr id="5" name="Image 2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1E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images.unsplash.com/photo-1496096265110-f83ad7f96608?ixlib=rb-1.2.1&amp;q=80&amp;fm=jpg&amp;crop=entropy&amp;cs=tinysrgb&amp;w=1080&amp;fit=max&amp;ixid=eyJhcHBfaWQiOjIxMjIyfQ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305" y="0"/>
            <a:ext cx="3048000" cy="5143500"/>
          </a:xfrm>
          <a:prstGeom prst="rect">
            <a:avLst/>
          </a:prstGeom>
        </p:spPr>
      </p:pic>
      <p:pic>
        <p:nvPicPr>
          <p:cNvPr id="4" name="Image 1" descr="https://images.unsplash.com/photo-1501769214405-5e5ee5125a02?ixlib=rb-1.2.1&amp;q=80&amp;fm=jpg&amp;crop=entropy&amp;cs=tinysrgb&amp;w=1080&amp;fit=max&amp;ixid=eyJhcHBfaWQiOjIxMjIyfQ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046525" y="1726"/>
            <a:ext cx="3048791" cy="5141566"/>
          </a:xfrm>
          <a:prstGeom prst="rect">
            <a:avLst/>
          </a:prstGeom>
        </p:spPr>
      </p:pic>
      <p:pic>
        <p:nvPicPr>
          <p:cNvPr id="5" name="Image 2" descr="https://images.unsplash.com/photo-1515462277126-2dd0c162007a?ixlib=rb-1.2.1&amp;q=80&amp;fm=jpg&amp;crop=entropy&amp;cs=tinysrgb&amp;w=1080&amp;fit=max&amp;ixid=eyJhcHBfaWQiOjIxMjIyfQ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6094896" y="4325"/>
            <a:ext cx="3048000" cy="5143500"/>
          </a:xfrm>
          <a:prstGeom prst="rect">
            <a:avLst/>
          </a:prstGeom>
        </p:spPr>
      </p:pic>
      <p:pic>
        <p:nvPicPr>
          <p:cNvPr id="6" name="Image 3" descr="https://pitch-assets-ccb95893-de3f-4266-973c-20049231b248.s3.eu-west-1.amazonaws.com/try-pitch-pdf-export-logo.svg">
            <a:hlinkClick r:id="rId6" tooltip="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1E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images.unsplash.com/photo-1498262257252-c282316270bc?ixlib=rb-1.2.1&amp;q=80&amp;fm=jpg&amp;crop=entropy&amp;cs=tinysrgb&amp;w=1080&amp;fit=max&amp;ixid=eyJhcHBfaWQiOjIxMjIyfQ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972" y="2573775"/>
            <a:ext cx="3048000" cy="2571750"/>
          </a:xfrm>
          <a:prstGeom prst="rect">
            <a:avLst/>
          </a:prstGeom>
        </p:spPr>
      </p:pic>
      <p:pic>
        <p:nvPicPr>
          <p:cNvPr id="4" name="Image 1" descr="https://images.unsplash.com/photo-1491441555545-d6b8e24ffa33?ixlib=rb-1.2.1&amp;q=80&amp;fm=jpg&amp;crop=entropy&amp;cs=tinysrgb&amp;w=1080&amp;fit=max&amp;ixid=eyJhcHBfaWQiOjIxMjIyfQ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913" y="-437"/>
            <a:ext cx="3048000" cy="2571750"/>
          </a:xfrm>
          <a:prstGeom prst="rect">
            <a:avLst/>
          </a:prstGeom>
        </p:spPr>
      </p:pic>
      <p:pic>
        <p:nvPicPr>
          <p:cNvPr id="5" name="Image 2" descr="https://images.unsplash.com/photo-1493364944144-c4f8f57eeca3?ixlib=rb-1.2.1&amp;q=80&amp;fm=jpg&amp;crop=entropy&amp;cs=tinysrgb&amp;w=1080&amp;fit=max&amp;ixid=eyJhcHBfaWQiOjIxMjIyfQ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3046274" y="1726"/>
            <a:ext cx="6096000" cy="5143500"/>
          </a:xfrm>
          <a:prstGeom prst="rect">
            <a:avLst/>
          </a:prstGeom>
        </p:spPr>
      </p:pic>
      <p:pic>
        <p:nvPicPr>
          <p:cNvPr id="6" name="Image 3" descr="https://pitch-assets-ccb95893-de3f-4266-973c-20049231b248.s3.eu-west-1.amazonaws.com/try-pitch-pdf-export-logo.svg">
            <a:hlinkClick r:id="rId6" tooltip="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E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1990725" y="4190588"/>
            <a:ext cx="9525" cy="476250"/>
          </a:xfrm>
          <a:prstGeom prst="roundRect">
            <a:avLst>
              <a:gd name="adj" fmla="val -9600000"/>
            </a:avLst>
          </a:prstGeom>
          <a:solidFill>
            <a:srgbClr val="9B81BC">
              <a:alpha val="3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133600" y="4423717"/>
            <a:ext cx="1704677" cy="21334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680"/>
              </a:lnSpc>
            </a:pPr>
            <a:r>
              <a:rPr lang="en-US" sz="1100" b="0" spc="240" kern="0" dirty="0">
                <a:solidFill>
                  <a:srgbClr val="9B81BC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AUTHOR'S NAME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2132189" y="4226659"/>
            <a:ext cx="1704677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</a:pPr>
            <a:r>
              <a:rPr lang="en-US" sz="1000" b="1" spc="12" kern="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Author</a:t>
            </a:r>
            <a:endParaRPr lang="en-US" sz="975" dirty="0"/>
          </a:p>
        </p:txBody>
      </p:sp>
      <p:sp>
        <p:nvSpPr>
          <p:cNvPr id="6" name="Shape 3"/>
          <p:cNvSpPr/>
          <p:nvPr/>
        </p:nvSpPr>
        <p:spPr>
          <a:xfrm>
            <a:off x="5324475" y="4190905"/>
            <a:ext cx="9525" cy="476250"/>
          </a:xfrm>
          <a:prstGeom prst="roundRect">
            <a:avLst>
              <a:gd name="adj" fmla="val -9600000"/>
            </a:avLst>
          </a:prstGeom>
          <a:solidFill>
            <a:srgbClr val="9B81BC">
              <a:alpha val="30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5467350" y="4426580"/>
            <a:ext cx="1704677" cy="21334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680"/>
              </a:lnSpc>
            </a:pPr>
            <a:r>
              <a:rPr lang="en-US" sz="1100" b="0" spc="240" kern="0" dirty="0">
                <a:solidFill>
                  <a:srgbClr val="9B81BC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TODAY'S DATE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5467350" y="4226659"/>
            <a:ext cx="1704677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</a:pPr>
            <a:r>
              <a:rPr lang="en-US" sz="1000" b="1" spc="12" kern="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Date</a:t>
            </a:r>
            <a:endParaRPr lang="en-US" sz="975" dirty="0"/>
          </a:p>
        </p:txBody>
      </p:sp>
      <p:sp>
        <p:nvSpPr>
          <p:cNvPr id="9" name="Text 6"/>
          <p:cNvSpPr/>
          <p:nvPr/>
        </p:nvSpPr>
        <p:spPr>
          <a:xfrm>
            <a:off x="476368" y="1667220"/>
            <a:ext cx="819120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450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 awesome presentation</a:t>
            </a:r>
            <a:endParaRPr lang="en-US" sz="4500" dirty="0"/>
          </a:p>
        </p:txBody>
      </p:sp>
      <p:sp>
        <p:nvSpPr>
          <p:cNvPr id="10" name="Text 7"/>
          <p:cNvSpPr/>
          <p:nvPr/>
        </p:nvSpPr>
        <p:spPr>
          <a:xfrm>
            <a:off x="476368" y="2429367"/>
            <a:ext cx="8191202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60"/>
              </a:lnSpc>
            </a:pPr>
            <a:r>
              <a:rPr lang="en-US" sz="12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And these are just a few of the many reasons why this presentation is awesome</a:t>
            </a:r>
            <a:endParaRPr lang="en-US" sz="1200" dirty="0"/>
          </a:p>
        </p:txBody>
      </p:sp>
      <p:pic>
        <p:nvPicPr>
          <p:cNvPr id="11" name="Image 0" descr="https://pitch-assets-ccb95893-de3f-4266-973c-20049231b248.s3.eu-west-1.amazonaws.com/try-pitch-pdf-export-logo.svg">
            <a:hlinkClick r:id="rId3" tooltip=""/>
      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0D0E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e77ace16-0c5d-4c12-bf3a-c8e5ee38c03e?pitch-bytes=1023888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2f9e2d8e-590b-4ba5-bf4d-045861e91daa?pitch-bytes=202963&amp;pitch-content-type=image%2F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144376" y="3373067"/>
            <a:ext cx="2856374" cy="457020"/>
          </a:xfrm>
          <a:prstGeom prst="rect">
            <a:avLst/>
          </a:prstGeom>
          <a:effectLst>
            <a:outerShdw sx="100000" sy="100000" kx="0" ky="0" algn="bl" rotWithShape="0" blurRad="152400" dist="50800" dir="3780000">
              <a:srgbClr val="000000">
                <a:alpha val="1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E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-1046"/>
            <a:ext cx="4572000" cy="5145700"/>
          </a:xfrm>
          <a:prstGeom prst="roundRect">
            <a:avLst>
              <a:gd name="adj" fmla="val -20000"/>
            </a:avLst>
          </a:prstGeom>
          <a:solidFill>
            <a:srgbClr val="9B81BC">
              <a:alpha val="1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76250" y="476973"/>
            <a:ext cx="3619277" cy="366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Agenda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5048250" y="478123"/>
            <a:ext cx="3619277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2400"/>
              </a:lnSpc>
              <a:buSzPct val="100000"/>
              <a:buChar char="•"/>
            </a:pPr>
            <a:r>
              <a:rPr lang="en-US" sz="12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Add a topic here</a:t>
            </a:r>
            <a:endParaRPr lang="en-US" sz="1200" dirty="0"/>
          </a:p>
          <a:p>
            <a:pPr algn="l" marL="190500" indent="-190500">
              <a:lnSpc>
                <a:spcPts val="2400"/>
              </a:lnSpc>
              <a:buSzPct val="100000"/>
              <a:buChar char="•"/>
            </a:pPr>
            <a:r>
              <a:rPr lang="en-US" sz="12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And another topic</a:t>
            </a:r>
            <a:endParaRPr lang="en-US" sz="1200" dirty="0"/>
          </a:p>
          <a:p>
            <a:pPr algn="l" marL="190500" indent="-190500">
              <a:lnSpc>
                <a:spcPts val="2400"/>
              </a:lnSpc>
              <a:buSzPct val="100000"/>
              <a:buChar char="•"/>
            </a:pPr>
            <a:r>
              <a:rPr lang="en-US" sz="12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And another topic</a:t>
            </a:r>
            <a:endParaRPr lang="en-US" sz="1200" dirty="0"/>
          </a:p>
          <a:p>
            <a:pPr algn="l" marL="190500" indent="-190500">
              <a:lnSpc>
                <a:spcPts val="2400"/>
              </a:lnSpc>
              <a:buSzPct val="100000"/>
              <a:buChar char="•"/>
            </a:pPr>
            <a:r>
              <a:rPr lang="en-US" sz="12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Yet another topic</a:t>
            </a:r>
            <a:endParaRPr lang="en-US" sz="1200" dirty="0"/>
          </a:p>
          <a:p>
            <a:pPr algn="l" marL="190500" indent="-190500">
              <a:lnSpc>
                <a:spcPts val="2400"/>
              </a:lnSpc>
              <a:buSzPct val="100000"/>
              <a:buChar char="•"/>
            </a:pPr>
            <a:r>
              <a:rPr lang="en-US" sz="12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And another one</a:t>
            </a:r>
            <a:endParaRPr lang="en-US" sz="1200" dirty="0"/>
          </a:p>
          <a:p>
            <a:pPr algn="l" marL="190500" indent="-190500">
              <a:lnSpc>
                <a:spcPts val="2400"/>
              </a:lnSpc>
              <a:buSzPct val="100000"/>
              <a:buChar char="•"/>
            </a:pPr>
            <a:r>
              <a:rPr lang="en-US" sz="12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Okay, now you're getting off topic...</a:t>
            </a:r>
            <a:endParaRPr lang="en-US" sz="1200" dirty="0"/>
          </a:p>
        </p:txBody>
      </p:sp>
      <p:pic>
        <p:nvPicPr>
          <p:cNvPr id="6" name="Image 0" descr="https://pitch-assets-ccb95893-de3f-4266-973c-20049231b248.s3.eu-west-1.amazonaws.com/try-pitch-pdf-export-logo.svg">
            <a:hlinkClick r:id="rId3" tooltip=""/>
      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E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368" y="2213657"/>
            <a:ext cx="8191202" cy="366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short, memorable title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476368" y="2685359"/>
            <a:ext cx="8191202" cy="21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</a:pPr>
            <a:r>
              <a:rPr lang="en-US" sz="1100" b="0" spc="240" kern="0" dirty="0">
                <a:solidFill>
                  <a:srgbClr val="9B81BC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WHAT THIS SECTION IS ALL ABOUT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476399" y="476250"/>
            <a:ext cx="8191202" cy="21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</a:pPr>
            <a:r>
              <a:rPr lang="en-US" sz="1100" b="0" spc="240" kern="0" dirty="0">
                <a:solidFill>
                  <a:srgbClr val="A2C799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&lt;/&gt;</a:t>
            </a:r>
            <a:endParaRPr lang="en-US" sz="1050" dirty="0"/>
          </a:p>
        </p:txBody>
      </p:sp>
      <p:pic>
        <p:nvPicPr>
          <p:cNvPr id="6" name="Image 0" descr="https://pitch-assets-ccb95893-de3f-4266-973c-20049231b248.s3.eu-west-1.amazonaws.com/try-pitch-pdf-export-logo.svg">
            <a:hlinkClick r:id="rId3" tooltip=""/>
      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E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62000" y="477917"/>
            <a:ext cx="7810202" cy="366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Basic text slide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762000" y="940892"/>
            <a:ext cx="7810202" cy="8228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60"/>
              </a:lnSpc>
            </a:pPr>
            <a:r>
              <a:rPr lang="en-US" sz="12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is space for you to expand. Just start typing away. Write as much as you want (or as little, if you're channeling Hemingway). A little Lorem ipsum to get your creative juices flowing: Lorem ipsum dolor sit amet, consectetur adipiscing elit. Morbi rutrum consectetur dolor pulvinar pharetra.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476868" y="478215"/>
            <a:ext cx="9525" cy="4189842"/>
          </a:xfrm>
          <a:prstGeom prst="roundRect">
            <a:avLst>
              <a:gd name="adj" fmla="val -9600000"/>
            </a:avLst>
          </a:prstGeom>
          <a:solidFill>
            <a:srgbClr val="9B81BC">
              <a:alpha val="30000"/>
            </a:srgbClr>
          </a:solidFill>
          <a:ln/>
        </p:spPr>
      </p:sp>
      <p:pic>
        <p:nvPicPr>
          <p:cNvPr id="6" name="Image 0" descr="https://pitch-assets-ccb95893-de3f-4266-973c-20049231b248.s3.eu-west-1.amazonaws.com/try-pitch-pdf-export-logo.svg">
            <a:hlinkClick r:id="rId3" tooltip=""/>
      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E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62000" y="478108"/>
            <a:ext cx="7810202" cy="3667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is a slide with tons of text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762000" y="1183166"/>
            <a:ext cx="7810202" cy="21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</a:pPr>
            <a:r>
              <a:rPr lang="en-US" sz="1100" b="0" spc="240" kern="0" dirty="0">
                <a:solidFill>
                  <a:srgbClr val="9B81BC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THE CORE OF YOUR IDEA SUMMARIZED IN LESS THAN 10 WORDS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762000" y="1462059"/>
            <a:ext cx="7810202" cy="8228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60"/>
              </a:lnSpc>
            </a:pPr>
            <a:r>
              <a:rPr lang="en-US" sz="12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Expand on your idea. Tell why it matters, and why the listeners should care. Be informative, but also be interesting. Tell the story in a way that would resonate with your audience. Don't be afraid to throw in a joke, an unexpected metaphor, or a silly pun.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762000" y="2884229"/>
            <a:ext cx="7810202" cy="8228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60"/>
              </a:lnSpc>
            </a:pPr>
            <a:r>
              <a:rPr lang="en-US" sz="12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presentation is the process of presenting a topic to an audience. It is typically a demonstration, introduction, lecture, or speech meant to inform, persuade, inspire, motivate, or to build good will or to present a new idea or product.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762000" y="2610903"/>
            <a:ext cx="7810202" cy="21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</a:pPr>
            <a:r>
              <a:rPr lang="en-US" sz="1100" b="0" spc="240" kern="0" dirty="0">
                <a:solidFill>
                  <a:srgbClr val="9B81BC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ANOTHER IDEA, EQUALLY IMPORTANT</a:t>
            </a:r>
            <a:endParaRPr lang="en-US" sz="1050" dirty="0"/>
          </a:p>
        </p:txBody>
      </p:sp>
      <p:sp>
        <p:nvSpPr>
          <p:cNvPr id="8" name="Shape 5"/>
          <p:cNvSpPr/>
          <p:nvPr/>
        </p:nvSpPr>
        <p:spPr>
          <a:xfrm>
            <a:off x="476868" y="478215"/>
            <a:ext cx="9525" cy="4189842"/>
          </a:xfrm>
          <a:prstGeom prst="roundRect">
            <a:avLst>
              <a:gd name="adj" fmla="val -9600000"/>
            </a:avLst>
          </a:prstGeom>
          <a:solidFill>
            <a:srgbClr val="9B81BC">
              <a:alpha val="30000"/>
            </a:srgbClr>
          </a:solidFill>
          <a:ln/>
        </p:spPr>
      </p:sp>
      <p:pic>
        <p:nvPicPr>
          <p:cNvPr id="9" name="Image 0" descr="https://pitch-assets-ccb95893-de3f-4266-973c-20049231b248.s3.eu-west-1.amazonaws.com/try-pitch-pdf-export-logo.svg">
            <a:hlinkClick r:id="rId3" tooltip=""/>
      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E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910" y="478108"/>
            <a:ext cx="8095283" cy="3667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code snippet</a:t>
            </a:r>
            <a:endParaRPr lang="en-US" sz="2400" dirty="0"/>
          </a:p>
        </p:txBody>
      </p:sp>
      <p:sp>
        <p:nvSpPr>
          <p:cNvPr id="4" name="Shape 1"/>
          <p:cNvSpPr/>
          <p:nvPr/>
        </p:nvSpPr>
        <p:spPr>
          <a:xfrm>
            <a:off x="476901" y="1033867"/>
            <a:ext cx="8095734" cy="1047750"/>
          </a:xfrm>
          <a:prstGeom prst="roundRect">
            <a:avLst>
              <a:gd name="adj" fmla="val 3200"/>
            </a:avLst>
          </a:prstGeom>
          <a:solidFill>
            <a:srgbClr val="9B81BC">
              <a:alpha val="10000"/>
            </a:srgbClr>
          </a:solidFill>
          <a:ln w="10583">
            <a:solidFill>
              <a:srgbClr val="FFFFFF">
                <a:alpha val="10000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09625" y="1225603"/>
            <a:ext cx="7572077" cy="640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</a:pPr>
            <a:r>
              <a:rPr lang="en-US" sz="1100" b="0" dirty="0">
                <a:solidFill>
                  <a:srgbClr val="A2C799"/>
                </a:solidFill>
                <a:latin typeface="Operator Mono A" pitchFamily="34" charset="0"/>
                <a:ea typeface="Operator Mono A" pitchFamily="34" charset="-122"/>
                <a:cs typeface="Operator Mono A" pitchFamily="34" charset="-120"/>
              </a:rPr>
              <a:t>body</a:t>
            </a:r>
            <a:pPr algn="l">
              <a:lnSpc>
                <a:spcPts val="1680"/>
              </a:lnSpc>
            </a:pPr>
            <a:r>
              <a:rPr lang="en-US" sz="1100" b="0" dirty="0">
                <a:solidFill>
                  <a:srgbClr val="9B81BC"/>
                </a:solidFill>
                <a:latin typeface="Operator Mono A" pitchFamily="34" charset="0"/>
                <a:ea typeface="Operator Mono A" pitchFamily="34" charset="-122"/>
                <a:cs typeface="Operator Mono A" pitchFamily="34" charset="-120"/>
              </a:rPr>
              <a:t> {</a:t>
            </a:r>
            <a:endParaRPr lang="en-US" sz="1050" dirty="0"/>
          </a:p>
          <a:p>
            <a:pPr algn="l">
              <a:lnSpc>
                <a:spcPts val="1680"/>
              </a:lnSpc>
            </a:pPr>
            <a:r>
              <a:rPr lang="en-US" sz="1100" b="0" dirty="0">
                <a:solidFill>
                  <a:srgbClr val="9B81BC"/>
                </a:solidFill>
                <a:latin typeface="Operator Mono A" pitchFamily="34" charset="0"/>
                <a:ea typeface="Operator Mono A" pitchFamily="34" charset="-122"/>
                <a:cs typeface="Operator Mono A" pitchFamily="34" charset="-120"/>
              </a:rPr>
              <a:t> font-family: </a:t>
            </a:r>
            <a:pPr algn="l">
              <a:lnSpc>
                <a:spcPts val="1680"/>
              </a:lnSpc>
            </a:pPr>
            <a:r>
              <a:rPr lang="en-US" sz="1100" b="0" dirty="0">
                <a:solidFill>
                  <a:srgbClr val="A2C799"/>
                </a:solidFill>
                <a:latin typeface="Operator Mono A" pitchFamily="34" charset="0"/>
                <a:ea typeface="Operator Mono A" pitchFamily="34" charset="-122"/>
                <a:cs typeface="Operator Mono A" pitchFamily="34" charset="-120"/>
              </a:rPr>
              <a:t>Arial</a:t>
            </a:r>
            <a:pPr algn="l">
              <a:lnSpc>
                <a:spcPts val="1680"/>
              </a:lnSpc>
            </a:pPr>
            <a:r>
              <a:rPr lang="en-US" sz="1100" b="0" dirty="0">
                <a:solidFill>
                  <a:srgbClr val="9B81BC"/>
                </a:solidFill>
                <a:latin typeface="Operator Mono A" pitchFamily="34" charset="0"/>
                <a:ea typeface="Operator Mono A" pitchFamily="34" charset="-122"/>
                <a:cs typeface="Operator Mono A" pitchFamily="34" charset="-120"/>
              </a:rPr>
              <a:t>, </a:t>
            </a:r>
            <a:pPr algn="l">
              <a:lnSpc>
                <a:spcPts val="1680"/>
              </a:lnSpc>
            </a:pPr>
            <a:r>
              <a:rPr lang="en-US" sz="1100" b="0" dirty="0">
                <a:solidFill>
                  <a:srgbClr val="A2C799"/>
                </a:solidFill>
                <a:latin typeface="Operator Mono A" pitchFamily="34" charset="0"/>
                <a:ea typeface="Operator Mono A" pitchFamily="34" charset="-122"/>
                <a:cs typeface="Operator Mono A" pitchFamily="34" charset="-120"/>
              </a:rPr>
              <a:t>Helvetica</a:t>
            </a:r>
            <a:pPr algn="l">
              <a:lnSpc>
                <a:spcPts val="1680"/>
              </a:lnSpc>
            </a:pPr>
            <a:r>
              <a:rPr lang="en-US" sz="1100" b="0" dirty="0">
                <a:solidFill>
                  <a:srgbClr val="9B81BC"/>
                </a:solidFill>
                <a:latin typeface="Operator Mono A" pitchFamily="34" charset="0"/>
                <a:ea typeface="Operator Mono A" pitchFamily="34" charset="-122"/>
                <a:cs typeface="Operator Mono A" pitchFamily="34" charset="-120"/>
              </a:rPr>
              <a:t>, </a:t>
            </a:r>
            <a:pPr algn="l">
              <a:lnSpc>
                <a:spcPts val="1680"/>
              </a:lnSpc>
            </a:pPr>
            <a:r>
              <a:rPr lang="en-US" sz="1100" b="0" dirty="0">
                <a:solidFill>
                  <a:srgbClr val="A2C799"/>
                </a:solidFill>
                <a:latin typeface="Operator Mono A" pitchFamily="34" charset="0"/>
                <a:ea typeface="Operator Mono A" pitchFamily="34" charset="-122"/>
                <a:cs typeface="Operator Mono A" pitchFamily="34" charset="-120"/>
              </a:rPr>
              <a:t>sans-serif</a:t>
            </a:r>
            <a:pPr algn="l">
              <a:lnSpc>
                <a:spcPts val="1680"/>
              </a:lnSpc>
            </a:pPr>
            <a:r>
              <a:rPr lang="en-US" sz="1100" b="0" dirty="0">
                <a:solidFill>
                  <a:srgbClr val="9B81BC"/>
                </a:solidFill>
                <a:latin typeface="Operator Mono A" pitchFamily="34" charset="0"/>
                <a:ea typeface="Operator Mono A" pitchFamily="34" charset="-122"/>
                <a:cs typeface="Operator Mono A" pitchFamily="34" charset="-120"/>
              </a:rPr>
              <a:t>;</a:t>
            </a:r>
            <a:endParaRPr lang="en-US" sz="1050" dirty="0"/>
          </a:p>
          <a:p>
            <a:pPr algn="l">
              <a:lnSpc>
                <a:spcPts val="1680"/>
              </a:lnSpc>
            </a:pPr>
            <a:r>
              <a:rPr lang="en-US" sz="1100" b="0" dirty="0">
                <a:solidFill>
                  <a:srgbClr val="9B81BC"/>
                </a:solidFill>
                <a:latin typeface="Operator Mono A" pitchFamily="34" charset="0"/>
                <a:ea typeface="Operator Mono A" pitchFamily="34" charset="-122"/>
                <a:cs typeface="Operator Mono A" pitchFamily="34" charset="-120"/>
              </a:rPr>
              <a:t>}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476250" y="2269069"/>
            <a:ext cx="8096027" cy="8228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60"/>
              </a:lnSpc>
            </a:pPr>
            <a:r>
              <a:rPr lang="en-US" sz="12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font-family property defines the font that is applied to the selected element. The font that is selected is not a single font face, but a "family", and thus may be dependent on other typographic property values to select the correct face within the family.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476250" y="3621659"/>
            <a:ext cx="8096027" cy="548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2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font family name that matches a font that is embedded on the page or available on the user's system.</a:t>
            </a:r>
            <a:endParaRPr lang="en-US" sz="1200" dirty="0"/>
          </a:p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2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series of family names, separated by commas, which can include a generic family name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476622" y="3316871"/>
            <a:ext cx="8096027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60"/>
              </a:lnSpc>
            </a:pPr>
            <a:r>
              <a:rPr lang="en-US" sz="1200" b="1" spc="12" kern="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value can be one of the following: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476250" y="4469882"/>
            <a:ext cx="8095729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</a:pPr>
            <a:r>
              <a:rPr lang="en-US" sz="1000" b="0" i="1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Source: </a:t>
            </a:r>
            <a:pPr algn="l">
              <a:lnSpc>
                <a:spcPts val="1560"/>
              </a:lnSpc>
            </a:pPr>
            <a:r>
              <a:rPr lang="en-US" sz="1000" b="0" i="1" u="sng" spc="12" kern="0" dirty="0">
                <a:solidFill>
                  <a:srgbClr val="A2C799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css-tricks.com</a:t>
            </a:r>
            <a:endParaRPr lang="en-US" sz="975" dirty="0"/>
          </a:p>
        </p:txBody>
      </p:sp>
      <p:sp>
        <p:nvSpPr>
          <p:cNvPr id="10" name="Shape 7"/>
          <p:cNvSpPr/>
          <p:nvPr/>
        </p:nvSpPr>
        <p:spPr>
          <a:xfrm rot="5400000">
            <a:off x="339872" y="1556706"/>
            <a:ext cx="662135" cy="0"/>
          </a:xfrm>
          <a:prstGeom prst="line">
            <a:avLst/>
          </a:prstGeom>
          <a:solidFill>
            <a:srgbClr val="9B81BC"/>
          </a:solidFill>
          <a:ln w="10583">
            <a:solidFill>
              <a:srgbClr val="9297A8"/>
            </a:solidFill>
            <a:prstDash val="solid"/>
            <a:headEnd type="none"/>
            <a:tailEnd type="none"/>
          </a:ln>
        </p:spPr>
      </p:sp>
      <p:pic>
        <p:nvPicPr>
          <p:cNvPr id="11" name="Image 0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E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60883" y="1391155"/>
            <a:ext cx="3904952" cy="16457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60"/>
              </a:lnSpc>
            </a:pPr>
            <a:r>
              <a:rPr lang="en-US" sz="12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is space for you to expand. Just start typing away. Write as much as you want (or as little, if you're channeling Hemingway). A little Lorem ipsum to get your creative juices flowing: Lorem ipsum dolor sit amet, consectetur adipiscing elit. Morbi rutrum consectetur dolor pulvinar pharetra.</a:t>
            </a:r>
            <a:endParaRPr lang="en-US" sz="1200" dirty="0"/>
          </a:p>
        </p:txBody>
      </p:sp>
      <p:sp>
        <p:nvSpPr>
          <p:cNvPr id="4" name="Text 1"/>
          <p:cNvSpPr/>
          <p:nvPr/>
        </p:nvSpPr>
        <p:spPr>
          <a:xfrm>
            <a:off x="760883" y="476567"/>
            <a:ext cx="3904952" cy="3667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is a headline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60883" y="942099"/>
            <a:ext cx="3904952" cy="21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</a:pPr>
            <a:r>
              <a:rPr lang="en-US" sz="1100" b="0" spc="240" kern="0" dirty="0">
                <a:solidFill>
                  <a:srgbClr val="9B81BC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THIS IS A SUBHEADLINE</a:t>
            </a:r>
            <a:endParaRPr lang="en-US" sz="1050" dirty="0"/>
          </a:p>
        </p:txBody>
      </p:sp>
      <p:pic>
        <p:nvPicPr>
          <p:cNvPr id="6" name="Image 0" descr="https://pitch-assets-ccb95893-de3f-4266-973c-20049231b248.s3.eu-west-1.amazonaws.com/3b71290e-49aa-4ea4-b4c8-f1eb30c4c5ae?pitch-bytes=2259848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145633" y="1726"/>
            <a:ext cx="4000500" cy="5143500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476868" y="478215"/>
            <a:ext cx="9525" cy="4189842"/>
          </a:xfrm>
          <a:prstGeom prst="roundRect">
            <a:avLst>
              <a:gd name="adj" fmla="val -9600000"/>
            </a:avLst>
          </a:prstGeom>
          <a:solidFill>
            <a:srgbClr val="9B81BC">
              <a:alpha val="30000"/>
            </a:srgbClr>
          </a:solidFill>
          <a:ln/>
        </p:spPr>
      </p:sp>
      <p:pic>
        <p:nvPicPr>
          <p:cNvPr id="8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Insomnia 101</dc:title>
  <dc:subject>PptxGenJS Presentation</dc:subject>
  <dc:creator>Pitch Software GmbH</dc:creator>
  <cp:lastModifiedBy>Pitch Software GmbH</cp:lastModifiedBy>
  <cp:revision>1</cp:revision>
  <dcterms:created xsi:type="dcterms:W3CDTF">2024-05-04T15:30:40Z</dcterms:created>
  <dcterms:modified xsi:type="dcterms:W3CDTF">2024-05-04T15:30:40Z</dcterms:modified>
</cp:coreProperties>
</file>